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90" r:id="rId2"/>
    <p:sldMasterId id="2147483691" r:id="rId3"/>
    <p:sldMasterId id="2147483692" r:id="rId4"/>
    <p:sldMasterId id="2147483693" r:id="rId5"/>
    <p:sldMasterId id="2147483694" r:id="rId6"/>
    <p:sldMasterId id="2147483695" r:id="rId7"/>
    <p:sldMasterId id="2147483696" r:id="rId8"/>
    <p:sldMasterId id="2147483697" r:id="rId9"/>
    <p:sldMasterId id="2147483698" r:id="rId10"/>
    <p:sldMasterId id="2147483699" r:id="rId11"/>
    <p:sldMasterId id="2147483700" r:id="rId12"/>
    <p:sldMasterId id="2147483701" r:id="rId13"/>
  </p:sldMasterIdLst>
  <p:notesMasterIdLst>
    <p:notesMasterId r:id="rId46"/>
  </p:notesMasterIdLst>
  <p:handoutMasterIdLst>
    <p:handoutMasterId r:id="rId47"/>
  </p:handoutMasterIdLst>
  <p:sldIdLst>
    <p:sldId id="290" r:id="rId14"/>
    <p:sldId id="291" r:id="rId15"/>
    <p:sldId id="292" r:id="rId16"/>
    <p:sldId id="293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21" r:id="rId41"/>
    <p:sldId id="319" r:id="rId42"/>
    <p:sldId id="320" r:id="rId43"/>
    <p:sldId id="322" r:id="rId44"/>
    <p:sldId id="323" r:id="rId4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205"/>
    <a:srgbClr val="7F7F7F"/>
    <a:srgbClr val="918F90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83" autoAdjust="0"/>
  </p:normalViewPr>
  <p:slideViewPr>
    <p:cSldViewPr>
      <p:cViewPr>
        <p:scale>
          <a:sx n="110" d="100"/>
          <a:sy n="110" d="100"/>
        </p:scale>
        <p:origin x="78" y="-228"/>
      </p:cViewPr>
      <p:guideLst>
        <p:guide orient="horz" pos="2160"/>
        <p:guide pos="2880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rgbClr val="FDD205"/>
            </a:solidFill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918F90"/>
            </a:solidFill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0823536"/>
        <c:axId val="360821968"/>
      </c:barChart>
      <c:catAx>
        <c:axId val="36082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de-DE"/>
          </a:p>
        </c:txPr>
        <c:crossAx val="360821968"/>
        <c:crosses val="autoZero"/>
        <c:auto val="1"/>
        <c:lblAlgn val="ctr"/>
        <c:lblOffset val="100"/>
        <c:noMultiLvlLbl val="0"/>
      </c:catAx>
      <c:valAx>
        <c:axId val="36082196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de-DE"/>
          </a:p>
        </c:txPr>
        <c:crossAx val="360823536"/>
        <c:crosses val="autoZero"/>
        <c:crossBetween val="between"/>
      </c:valAx>
      <c:spPr>
        <a:noFill/>
        <a:ln w="25395">
          <a:solidFill>
            <a:schemeClr val="bg1">
              <a:lumMod val="85000"/>
            </a:schemeClr>
          </a:solidFill>
        </a:ln>
      </c:spPr>
    </c:plotArea>
    <c:legend>
      <c:legendPos val="r"/>
      <c:overlay val="0"/>
      <c:txPr>
        <a:bodyPr/>
        <a:lstStyle/>
        <a:p>
          <a:pPr>
            <a:defRPr>
              <a:solidFill>
                <a:schemeClr val="bg1">
                  <a:lumMod val="50000"/>
                </a:schemeClr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067409003831415E-2"/>
          <c:y val="2.117776685060737E-2"/>
          <c:w val="0.92510823754789273"/>
          <c:h val="0.54584130106175677"/>
        </c:manualLayout>
      </c:layout>
      <c:barChart>
        <c:barDir val="col"/>
        <c:grouping val="clustered"/>
        <c:varyColors val="0"/>
        <c:ser>
          <c:idx val="0"/>
          <c:order val="0"/>
          <c:tx>
            <c:v>ambulant (n = 163.865)</c:v>
          </c:tx>
          <c:spPr>
            <a:solidFill>
              <a:srgbClr val="FDD205"/>
            </a:solidFill>
            <a:ln>
              <a:noFill/>
            </a:ln>
          </c:spPr>
          <c:invertIfNegative val="0"/>
          <c:cat>
            <c:strLit>
              <c:ptCount val="12"/>
              <c:pt idx="0">
                <c:v>Alkohol männlich</c:v>
              </c:pt>
              <c:pt idx="1">
                <c:v>Alkohol weiblich</c:v>
              </c:pt>
              <c:pt idx="2">
                <c:v>Opiode männlich</c:v>
              </c:pt>
              <c:pt idx="3">
                <c:v>Opiode weiblich</c:v>
              </c:pt>
              <c:pt idx="4">
                <c:v>Cannabis männlich</c:v>
              </c:pt>
              <c:pt idx="5">
                <c:v>Cannabis weiblich</c:v>
              </c:pt>
              <c:pt idx="6">
                <c:v>Kokain männlich</c:v>
              </c:pt>
              <c:pt idx="7">
                <c:v>Kokain weiblich</c:v>
              </c:pt>
              <c:pt idx="8">
                <c:v>Stimulanzien männlich</c:v>
              </c:pt>
              <c:pt idx="9">
                <c:v>Stimulanzien weiblich</c:v>
              </c:pt>
              <c:pt idx="10">
                <c:v>Pathologisches Glücksspiel männlich</c:v>
              </c:pt>
              <c:pt idx="11">
                <c:v>Pathologisches Glücksspiel weiblich</c:v>
              </c:pt>
            </c:strLit>
          </c:cat>
          <c:val>
            <c:numLit>
              <c:formatCode>General</c:formatCode>
              <c:ptCount val="12"/>
              <c:pt idx="0">
                <c:v>0.51400000000000001</c:v>
              </c:pt>
              <c:pt idx="1">
                <c:v>0.58899999999999997</c:v>
              </c:pt>
              <c:pt idx="2">
                <c:v>0.16200000000000001</c:v>
              </c:pt>
              <c:pt idx="3">
                <c:v>0.14899999999999999</c:v>
              </c:pt>
              <c:pt idx="4">
                <c:v>0.16</c:v>
              </c:pt>
              <c:pt idx="5">
                <c:v>8.5999999999999993E-2</c:v>
              </c:pt>
              <c:pt idx="6">
                <c:v>2.7E-2</c:v>
              </c:pt>
              <c:pt idx="7">
                <c:v>1.2999999999999999E-2</c:v>
              </c:pt>
              <c:pt idx="8">
                <c:v>4.5999999999999999E-2</c:v>
              </c:pt>
              <c:pt idx="9">
                <c:v>5.2999999999999999E-2</c:v>
              </c:pt>
              <c:pt idx="10">
                <c:v>7.0999999999999994E-2</c:v>
              </c:pt>
              <c:pt idx="11">
                <c:v>2.8000000000000001E-2</c:v>
              </c:pt>
            </c:numLit>
          </c:val>
        </c:ser>
        <c:ser>
          <c:idx val="1"/>
          <c:order val="1"/>
          <c:tx>
            <c:v>stationär (n = 40.296)</c:v>
          </c:tx>
          <c:spPr>
            <a:solidFill>
              <a:srgbClr val="7F7F7F"/>
            </a:solidFill>
            <a:ln>
              <a:noFill/>
            </a:ln>
          </c:spPr>
          <c:invertIfNegative val="0"/>
          <c:cat>
            <c:strLit>
              <c:ptCount val="12"/>
              <c:pt idx="0">
                <c:v>Alkohol männlich</c:v>
              </c:pt>
              <c:pt idx="1">
                <c:v>Alkohol weiblich</c:v>
              </c:pt>
              <c:pt idx="2">
                <c:v>Opiode männlich</c:v>
              </c:pt>
              <c:pt idx="3">
                <c:v>Opiode weiblich</c:v>
              </c:pt>
              <c:pt idx="4">
                <c:v>Cannabis männlich</c:v>
              </c:pt>
              <c:pt idx="5">
                <c:v>Cannabis weiblich</c:v>
              </c:pt>
              <c:pt idx="6">
                <c:v>Kokain männlich</c:v>
              </c:pt>
              <c:pt idx="7">
                <c:v>Kokain weiblich</c:v>
              </c:pt>
              <c:pt idx="8">
                <c:v>Stimulanzien männlich</c:v>
              </c:pt>
              <c:pt idx="9">
                <c:v>Stimulanzien weiblich</c:v>
              </c:pt>
              <c:pt idx="10">
                <c:v>Pathologisches Glücksspiel männlich</c:v>
              </c:pt>
              <c:pt idx="11">
                <c:v>Pathologisches Glücksspiel weiblich</c:v>
              </c:pt>
            </c:strLit>
          </c:cat>
          <c:val>
            <c:numLit>
              <c:formatCode>General</c:formatCode>
              <c:ptCount val="12"/>
              <c:pt idx="0">
                <c:v>0.71299999999999997</c:v>
              </c:pt>
              <c:pt idx="1">
                <c:v>0.78700000000000003</c:v>
              </c:pt>
              <c:pt idx="2">
                <c:v>7.3999999999999996E-2</c:v>
              </c:pt>
              <c:pt idx="3">
                <c:v>6.0999999999999999E-2</c:v>
              </c:pt>
              <c:pt idx="4">
                <c:v>7.1999999999999995E-2</c:v>
              </c:pt>
              <c:pt idx="5">
                <c:v>3.6999999999999998E-2</c:v>
              </c:pt>
              <c:pt idx="6">
                <c:v>1.7999999999999999E-2</c:v>
              </c:pt>
              <c:pt idx="7">
                <c:v>9.0000000000000097E-3</c:v>
              </c:pt>
              <c:pt idx="8">
                <c:v>3.5999999999999997E-2</c:v>
              </c:pt>
              <c:pt idx="9">
                <c:v>3.7999999999999999E-2</c:v>
              </c:pt>
              <c:pt idx="10">
                <c:v>3.7999999999999999E-2</c:v>
              </c:pt>
              <c:pt idx="11">
                <c:v>1.2E-2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0823928"/>
        <c:axId val="360820792"/>
      </c:barChart>
      <c:valAx>
        <c:axId val="360820792"/>
        <c:scaling>
          <c:orientation val="minMax"/>
          <c:max val="0.8"/>
          <c:min val="0"/>
        </c:scaling>
        <c:delete val="0"/>
        <c:axPos val="l"/>
        <c:numFmt formatCode="0.0%" sourceLinked="0"/>
        <c:majorTickMark val="none"/>
        <c:minorTickMark val="none"/>
        <c:tickLblPos val="nextTo"/>
        <c:spPr>
          <a:ln w="9360">
            <a:solidFill>
              <a:srgbClr val="868686"/>
            </a:solidFill>
          </a:ln>
        </c:spPr>
        <c:txPr>
          <a:bodyPr/>
          <a:lstStyle/>
          <a:p>
            <a:pPr>
              <a:defRPr sz="1200" b="0" baseline="0">
                <a:solidFill>
                  <a:srgbClr val="7F7F7F"/>
                </a:solidFill>
                <a:latin typeface="Calibri" pitchFamily="34" charset="0"/>
                <a:cs typeface="Arial" pitchFamily="32"/>
              </a:defRPr>
            </a:pPr>
            <a:endParaRPr lang="de-DE"/>
          </a:p>
        </c:txPr>
        <c:crossAx val="360823928"/>
        <c:crosses val="autoZero"/>
        <c:crossBetween val="between"/>
        <c:majorUnit val="0.1"/>
      </c:valAx>
      <c:catAx>
        <c:axId val="360823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68686"/>
            </a:solidFill>
          </a:ln>
        </c:spPr>
        <c:txPr>
          <a:bodyPr/>
          <a:lstStyle/>
          <a:p>
            <a:pPr>
              <a:defRPr sz="1200" b="0" baseline="0">
                <a:solidFill>
                  <a:srgbClr val="7F7F7F"/>
                </a:solidFill>
                <a:latin typeface="Calibri" pitchFamily="34" charset="0"/>
                <a:cs typeface="Arial" pitchFamily="32"/>
              </a:defRPr>
            </a:pPr>
            <a:endParaRPr lang="de-DE"/>
          </a:p>
        </c:txPr>
        <c:crossAx val="360820792"/>
        <c:crossesAt val="0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0" b="1" baseline="0">
                <a:solidFill>
                  <a:srgbClr val="7F7F7F"/>
                </a:solidFill>
                <a:latin typeface="Calibri" pitchFamily="34" charset="0"/>
                <a:cs typeface="Arial" pitchFamily="32"/>
              </a:defRPr>
            </a:pPr>
            <a:endParaRPr lang="de-DE"/>
          </a:p>
        </c:txPr>
      </c:legendEntry>
      <c:layout>
        <c:manualLayout>
          <c:xMode val="edge"/>
          <c:yMode val="edge"/>
          <c:x val="0.64693144898282517"/>
          <c:y val="6.5961181227121246E-2"/>
          <c:w val="0.34394502194430898"/>
          <c:h val="0.23780755431714293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200" b="1" baseline="0">
              <a:solidFill>
                <a:srgbClr val="7F7F7F"/>
              </a:solidFill>
              <a:latin typeface="Calibri" pitchFamily="34" charset="0"/>
              <a:cs typeface="Arial" pitchFamily="32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4.5258620689655176E-3"/>
          <c:y val="1.3768234715620388E-2"/>
          <c:w val="0.99469827586206905"/>
          <c:h val="0.98606785772824113"/>
        </c:manualLayout>
      </c:layout>
      <c:barChart>
        <c:barDir val="col"/>
        <c:grouping val="clustered"/>
        <c:varyColors val="0"/>
        <c:ser>
          <c:idx val="0"/>
          <c:order val="0"/>
          <c:tx>
            <c:v>Risikokonsum</c:v>
          </c:tx>
          <c:spPr>
            <a:solidFill>
              <a:srgbClr val="F79646"/>
            </a:solidFill>
            <a:ln w="12700" cmpd="sng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Lit>
              <c:ptCount val="9"/>
              <c:pt idx="0">
                <c:v>18 bis unter 30 Jahre männlich</c:v>
              </c:pt>
              <c:pt idx="1">
                <c:v>18 bis unter 30 Jahre weiblich</c:v>
              </c:pt>
              <c:pt idx="2">
                <c:v>30 bis unter 45 Jahre männlich</c:v>
              </c:pt>
              <c:pt idx="3">
                <c:v>30 bis unter 45 Jahre weiblich</c:v>
              </c:pt>
              <c:pt idx="4">
                <c:v>45 bis unter 65 Jahre männlich</c:v>
              </c:pt>
              <c:pt idx="5">
                <c:v>45 bis unter 65 Jahre weiblich</c:v>
              </c:pt>
              <c:pt idx="6">
                <c:v>65 Jahre und älter männlich</c:v>
              </c:pt>
              <c:pt idx="7">
                <c:v>65 Jahre und älter weiblich</c:v>
              </c:pt>
            </c:strLit>
          </c:cat>
          <c:val>
            <c:numLit>
              <c:formatCode>General</c:formatCode>
              <c:ptCount val="9"/>
              <c:pt idx="0">
                <c:v>0.45</c:v>
              </c:pt>
              <c:pt idx="1">
                <c:v>0.32</c:v>
              </c:pt>
              <c:pt idx="2">
                <c:v>0.3</c:v>
              </c:pt>
              <c:pt idx="3">
                <c:v>0.19600000000000001</c:v>
              </c:pt>
              <c:pt idx="4">
                <c:v>0.32</c:v>
              </c:pt>
              <c:pt idx="5">
                <c:v>0.21</c:v>
              </c:pt>
              <c:pt idx="6">
                <c:v>0.27</c:v>
              </c:pt>
              <c:pt idx="7">
                <c:v>0.19</c:v>
              </c:pt>
              <c:pt idx="8">
                <c:v>0</c:v>
              </c:pt>
            </c:numLit>
          </c:val>
        </c:ser>
        <c:ser>
          <c:idx val="1"/>
          <c:order val="1"/>
          <c:tx>
            <c:v>Moderater Konsum</c:v>
          </c:tx>
          <c:spPr>
            <a:solidFill>
              <a:srgbClr val="918F9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cat>
            <c:strLit>
              <c:ptCount val="9"/>
              <c:pt idx="0">
                <c:v>18 bis unter 30 Jahre männlich</c:v>
              </c:pt>
              <c:pt idx="1">
                <c:v>18 bis unter 30 Jahre weiblich</c:v>
              </c:pt>
              <c:pt idx="2">
                <c:v>30 bis unter 45 Jahre männlich</c:v>
              </c:pt>
              <c:pt idx="3">
                <c:v>30 bis unter 45 Jahre weiblich</c:v>
              </c:pt>
              <c:pt idx="4">
                <c:v>45 bis unter 65 Jahre männlich</c:v>
              </c:pt>
              <c:pt idx="5">
                <c:v>45 bis unter 65 Jahre weiblich</c:v>
              </c:pt>
              <c:pt idx="6">
                <c:v>65 Jahre und älter männlich</c:v>
              </c:pt>
              <c:pt idx="7">
                <c:v>65 Jahre und älter weiblich</c:v>
              </c:pt>
            </c:strLit>
          </c:cat>
          <c:val>
            <c:numLit>
              <c:formatCode>General</c:formatCode>
              <c:ptCount val="9"/>
              <c:pt idx="0">
                <c:v>0.44</c:v>
              </c:pt>
              <c:pt idx="1">
                <c:v>0.47</c:v>
              </c:pt>
              <c:pt idx="2">
                <c:v>0.57999999999999996</c:v>
              </c:pt>
              <c:pt idx="3">
                <c:v>0.56000000000000005</c:v>
              </c:pt>
              <c:pt idx="4">
                <c:v>0.54900000000000004</c:v>
              </c:pt>
              <c:pt idx="5">
                <c:v>0.57599999999999996</c:v>
              </c:pt>
              <c:pt idx="6">
                <c:v>0.55900000000000005</c:v>
              </c:pt>
              <c:pt idx="7">
                <c:v>0.47699999999999998</c:v>
              </c:pt>
              <c:pt idx="8">
                <c:v>0</c:v>
              </c:pt>
            </c:numLit>
          </c:val>
        </c:ser>
        <c:ser>
          <c:idx val="2"/>
          <c:order val="2"/>
          <c:tx>
            <c:v>Nie-Trinker</c:v>
          </c:tx>
          <c:spPr>
            <a:solidFill>
              <a:srgbClr val="FDD205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11000"/>
                </a:prstClr>
              </a:outerShdw>
            </a:effectLst>
          </c:spPr>
          <c:invertIfNegative val="0"/>
          <c:cat>
            <c:strLit>
              <c:ptCount val="9"/>
              <c:pt idx="0">
                <c:v>18 bis unter 30 Jahre männlich</c:v>
              </c:pt>
              <c:pt idx="1">
                <c:v>18 bis unter 30 Jahre weiblich</c:v>
              </c:pt>
              <c:pt idx="2">
                <c:v>30 bis unter 45 Jahre männlich</c:v>
              </c:pt>
              <c:pt idx="3">
                <c:v>30 bis unter 45 Jahre weiblich</c:v>
              </c:pt>
              <c:pt idx="4">
                <c:v>45 bis unter 65 Jahre männlich</c:v>
              </c:pt>
              <c:pt idx="5">
                <c:v>45 bis unter 65 Jahre weiblich</c:v>
              </c:pt>
              <c:pt idx="6">
                <c:v>65 Jahre und älter männlich</c:v>
              </c:pt>
              <c:pt idx="7">
                <c:v>65 Jahre und älter weiblich</c:v>
              </c:pt>
            </c:strLit>
          </c:cat>
          <c:val>
            <c:numLit>
              <c:formatCode>General</c:formatCode>
              <c:ptCount val="9"/>
              <c:pt idx="0">
                <c:v>0.11</c:v>
              </c:pt>
              <c:pt idx="1">
                <c:v>0.20899999999999999</c:v>
              </c:pt>
              <c:pt idx="2">
                <c:v>0.12</c:v>
              </c:pt>
              <c:pt idx="3">
                <c:v>0.23</c:v>
              </c:pt>
              <c:pt idx="4">
                <c:v>0.14000000000000001</c:v>
              </c:pt>
              <c:pt idx="5">
                <c:v>0.20499999999999999</c:v>
              </c:pt>
              <c:pt idx="6">
                <c:v>0.17</c:v>
              </c:pt>
              <c:pt idx="7">
                <c:v>0.33</c:v>
              </c:pt>
              <c:pt idx="8">
                <c:v>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4607856"/>
        <c:axId val="394605112"/>
      </c:barChart>
      <c:valAx>
        <c:axId val="394605112"/>
        <c:scaling>
          <c:orientation val="minMax"/>
          <c:max val="0.70000000000000007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9360">
            <a:solidFill>
              <a:srgbClr val="868686"/>
            </a:solidFill>
          </a:ln>
        </c:spPr>
        <c:txPr>
          <a:bodyPr/>
          <a:lstStyle/>
          <a:p>
            <a:pPr>
              <a:defRPr sz="1200"/>
            </a:pPr>
            <a:endParaRPr lang="de-DE"/>
          </a:p>
        </c:txPr>
        <c:crossAx val="394607856"/>
        <c:crosses val="autoZero"/>
        <c:crossBetween val="between"/>
        <c:majorUnit val="0.1"/>
      </c:valAx>
      <c:catAx>
        <c:axId val="394607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68686"/>
            </a:solidFill>
          </a:ln>
        </c:spPr>
        <c:txPr>
          <a:bodyPr/>
          <a:lstStyle/>
          <a:p>
            <a:pPr>
              <a:defRPr sz="1200"/>
            </a:pPr>
            <a:endParaRPr lang="de-DE"/>
          </a:p>
        </c:txPr>
        <c:crossAx val="394605112"/>
        <c:crossesAt val="0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7969353754434589"/>
          <c:y val="1.7232726209908979E-2"/>
          <c:w val="0.21133841412893653"/>
          <c:h val="0.19945719733207368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baseline="0">
          <a:solidFill>
            <a:srgbClr val="7F7F7F"/>
          </a:solidFill>
          <a:latin typeface="Calibri" pitchFamily="34" charset="0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dirty="0">
                <a:solidFill>
                  <a:srgbClr val="918F90"/>
                </a:solidFill>
              </a:rPr>
              <a:t>Pro-Kopf-Anteil am Gesamtkonsum für das Jahr </a:t>
            </a:r>
            <a:r>
              <a:rPr lang="de-DE" dirty="0" smtClean="0">
                <a:solidFill>
                  <a:srgbClr val="918F90"/>
                </a:solidFill>
              </a:rPr>
              <a:t>2012 in Prozent </a:t>
            </a:r>
            <a:endParaRPr lang="de-DE" dirty="0">
              <a:solidFill>
                <a:srgbClr val="918F90"/>
              </a:solidFill>
            </a:endParaRPr>
          </a:p>
        </c:rich>
      </c:tx>
      <c:layout>
        <c:manualLayout>
          <c:xMode val="edge"/>
          <c:yMode val="edge"/>
          <c:x val="5.1388894508846726E-2"/>
          <c:y val="3.585630547574215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197487827574141"/>
          <c:y val="0.1955334281650071"/>
          <c:w val="0.38709071196241418"/>
          <c:h val="0.76179231863442387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Pro-Kopf-Anteil am Gesamtkonsum für das Jahr 2012
</c:v>
                </c:pt>
              </c:strCache>
            </c:strRef>
          </c:tx>
          <c:dPt>
            <c:idx val="0"/>
            <c:bubble3D val="0"/>
            <c:spPr>
              <a:solidFill>
                <a:srgbClr val="918F9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79646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FDD20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+mj-lt"/>
                  </a:defRPr>
                </a:pPr>
                <a:endParaRPr lang="de-DE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Spirituosen</c:v>
                </c:pt>
                <c:pt idx="1">
                  <c:v>Schaumwein</c:v>
                </c:pt>
                <c:pt idx="2">
                  <c:v>Wein</c:v>
                </c:pt>
                <c:pt idx="3">
                  <c:v>Bier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18.7</c:v>
                </c:pt>
                <c:pt idx="1">
                  <c:v>4.7</c:v>
                </c:pt>
                <c:pt idx="2">
                  <c:v>23.5</c:v>
                </c:pt>
                <c:pt idx="3">
                  <c:v>53.1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31550727620188"/>
          <c:y val="0.38980574632755716"/>
          <c:w val="0.18088631785288564"/>
          <c:h val="0.3321900364004759"/>
        </c:manualLayout>
      </c:layout>
      <c:overlay val="0"/>
      <c:txPr>
        <a:bodyPr/>
        <a:lstStyle/>
        <a:p>
          <a:pPr>
            <a:defRPr>
              <a:solidFill>
                <a:srgbClr val="918F90"/>
              </a:solidFill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9.7753002700994199E-2"/>
          <c:y val="5.7026476578411402E-2"/>
          <c:w val="0.63076834664674442"/>
          <c:h val="0.7709108785729335"/>
        </c:manualLayout>
      </c:layout>
      <c:doughnutChart>
        <c:varyColors val="1"/>
        <c:ser>
          <c:idx val="0"/>
          <c:order val="0"/>
          <c:tx>
            <c:v>untere Bildungsgruppe</c:v>
          </c:tx>
          <c:dPt>
            <c:idx val="0"/>
            <c:bubble3D val="0"/>
            <c:spPr>
              <a:solidFill>
                <a:srgbClr val="F79646"/>
              </a:solidFill>
            </c:spPr>
          </c:dPt>
          <c:dPt>
            <c:idx val="1"/>
            <c:bubble3D val="0"/>
            <c:spPr>
              <a:solidFill>
                <a:srgbClr val="D9D9D9"/>
              </a:solidFill>
            </c:spPr>
          </c:dPt>
          <c:dPt>
            <c:idx val="2"/>
            <c:bubble3D val="0"/>
            <c:spPr>
              <a:solidFill>
                <a:srgbClr val="FDD205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3667D1E8-BF4A-4A92-9AA8-C68BD7CF44C1}" type="PERCENTAGE">
                      <a:rPr lang="en-US" smtClean="0"/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8F47D356-D59B-4F52-AE2A-B5EE7FC55E13}" type="PERCENTAGE">
                      <a:rPr lang="en-US" smtClean="0"/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058F19BF-C440-4925-BA93-1E82A48F6611}" type="PERCENTAGE">
                      <a:rPr lang="en-US" smtClean="0"/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38" b="0" baseline="0">
                    <a:solidFill>
                      <a:srgbClr val="FFFFFF"/>
                    </a:solidFill>
                    <a:cs typeface="Arial" pitchFamily="32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Lit>
              <c:ptCount val="3"/>
              <c:pt idx="0">
                <c:v>Risikokonsum</c:v>
              </c:pt>
              <c:pt idx="1">
                <c:v>moderater Konsum</c:v>
              </c:pt>
              <c:pt idx="2">
                <c:v>Nie-Trinker</c:v>
              </c:pt>
            </c:strLit>
          </c:cat>
          <c:val>
            <c:numLit>
              <c:formatCode>General</c:formatCode>
              <c:ptCount val="3"/>
              <c:pt idx="0">
                <c:v>0.223</c:v>
              </c:pt>
              <c:pt idx="1">
                <c:v>0.46</c:v>
              </c:pt>
              <c:pt idx="2">
                <c:v>0.311</c:v>
              </c:pt>
            </c:numLit>
          </c:val>
        </c:ser>
        <c:ser>
          <c:idx val="1"/>
          <c:order val="1"/>
          <c:tx>
            <c:v>mittlere Bildungsgruppe</c:v>
          </c:tx>
          <c:dPt>
            <c:idx val="0"/>
            <c:bubble3D val="0"/>
            <c:spPr>
              <a:solidFill>
                <a:srgbClr val="F79646"/>
              </a:solidFill>
            </c:spPr>
          </c:dPt>
          <c:dPt>
            <c:idx val="1"/>
            <c:bubble3D val="0"/>
            <c:spPr>
              <a:solidFill>
                <a:srgbClr val="D9D9D9"/>
              </a:solidFill>
            </c:spPr>
          </c:dPt>
          <c:dPt>
            <c:idx val="2"/>
            <c:bubble3D val="0"/>
            <c:spPr>
              <a:solidFill>
                <a:srgbClr val="FDD205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9800BF1C-5A2B-4F4E-9924-00530B924286}" type="PERCENTAGE">
                      <a:rPr lang="en-US" smtClean="0"/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7E40D90A-C9BA-40BA-BF6B-35AD9030D49D}" type="PERCENTAGE">
                      <a:rPr lang="en-US" smtClean="0"/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900D79A1-D764-415A-8FEB-83BF29023DCA}" type="PERCENTAGE">
                      <a:rPr lang="en-US" smtClean="0"/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de-DE" sz="1038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Arial" pitchFamily="32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Lit>
              <c:formatCode>General</c:formatCode>
              <c:ptCount val="3"/>
              <c:pt idx="0">
                <c:v>0.28100000000000003</c:v>
              </c:pt>
              <c:pt idx="1">
                <c:v>0.54</c:v>
              </c:pt>
              <c:pt idx="2">
                <c:v>0.18</c:v>
              </c:pt>
            </c:numLit>
          </c:val>
        </c:ser>
        <c:ser>
          <c:idx val="2"/>
          <c:order val="2"/>
          <c:tx>
            <c:v>obere Bildungsgruppe</c:v>
          </c:tx>
          <c:dPt>
            <c:idx val="0"/>
            <c:bubble3D val="0"/>
            <c:spPr>
              <a:solidFill>
                <a:srgbClr val="F79646"/>
              </a:solidFill>
            </c:spPr>
          </c:dPt>
          <c:dPt>
            <c:idx val="1"/>
            <c:bubble3D val="0"/>
            <c:spPr>
              <a:solidFill>
                <a:srgbClr val="D9D9D9"/>
              </a:solidFill>
            </c:spPr>
          </c:dPt>
          <c:dPt>
            <c:idx val="2"/>
            <c:bubble3D val="0"/>
            <c:spPr>
              <a:solidFill>
                <a:srgbClr val="FDD205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A0EFB723-FB74-459F-8CC5-9B86C49A087F}" type="PERCENTAGE">
                      <a:rPr lang="en-US" smtClean="0"/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C48A0F4D-A374-45D4-8A06-635F15B47D95}" type="PERCENTAGE">
                      <a:rPr lang="en-US" smtClean="0"/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8DB8165D-16D2-4102-B382-729A222760F1}" type="PERCENTAGE">
                      <a:rPr lang="en-US" smtClean="0"/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38" b="0" baseline="0">
                    <a:solidFill>
                      <a:srgbClr val="FFFFFF"/>
                    </a:solidFill>
                    <a:cs typeface="Arial" pitchFamily="32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Lit>
              <c:formatCode>General</c:formatCode>
              <c:ptCount val="3"/>
              <c:pt idx="0">
                <c:v>0.29699999999999999</c:v>
              </c:pt>
              <c:pt idx="1">
                <c:v>0.59699999999999998</c:v>
              </c:pt>
              <c:pt idx="2">
                <c:v>0.105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0.1364453345658091"/>
          <c:y val="4.5381666085744163E-2"/>
          <c:w val="0.56308735171776303"/>
          <c:h val="0.76444754269780402"/>
        </c:manualLayout>
      </c:layout>
      <c:doughnutChart>
        <c:varyColors val="1"/>
        <c:ser>
          <c:idx val="0"/>
          <c:order val="0"/>
          <c:tx>
            <c:v>weiblich</c:v>
          </c:tx>
          <c:dPt>
            <c:idx val="0"/>
            <c:bubble3D val="0"/>
            <c:spPr>
              <a:solidFill>
                <a:srgbClr val="F79646"/>
              </a:solidFill>
            </c:spPr>
          </c:dPt>
          <c:dPt>
            <c:idx val="1"/>
            <c:bubble3D val="0"/>
            <c:explosion val="4"/>
            <c:spPr>
              <a:solidFill>
                <a:srgbClr val="D9D9D9"/>
              </a:solidFill>
            </c:spPr>
          </c:dPt>
          <c:dPt>
            <c:idx val="2"/>
            <c:bubble3D val="0"/>
            <c:spPr>
              <a:solidFill>
                <a:srgbClr val="FDD205"/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5E9AC116-0DBD-46CA-B0A1-CE484060D137}" type="PERCENTAGE">
                      <a:rPr lang="en-US" smtClean="0"/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9B285D9D-47F0-46A7-9B08-FE6793CA7065}" type="PERCENTAGE">
                      <a:rPr lang="en-US" smtClean="0"/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4FFCB443-B1D1-48E6-8A4D-BAA5DA6A5980}" type="PERCENTAGE">
                      <a:rPr lang="en-US" smtClean="0"/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2" b="0" baseline="0">
                    <a:solidFill>
                      <a:srgbClr val="FFFFFF"/>
                    </a:solidFill>
                    <a:cs typeface="Arial" pitchFamily="32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Lit>
              <c:ptCount val="3"/>
              <c:pt idx="0">
                <c:v>Risikokonsum</c:v>
              </c:pt>
              <c:pt idx="1">
                <c:v>moderater Konsum</c:v>
              </c:pt>
              <c:pt idx="2">
                <c:v>Nie-Trinker</c:v>
              </c:pt>
            </c:strLit>
          </c:cat>
          <c:val>
            <c:numLit>
              <c:formatCode>General</c:formatCode>
              <c:ptCount val="3"/>
              <c:pt idx="0">
                <c:v>0.221</c:v>
              </c:pt>
              <c:pt idx="1">
                <c:v>0.53</c:v>
              </c:pt>
              <c:pt idx="2">
                <c:v>0.249</c:v>
              </c:pt>
            </c:numLit>
          </c:val>
        </c:ser>
        <c:ser>
          <c:idx val="1"/>
          <c:order val="1"/>
          <c:tx>
            <c:v>männlich</c:v>
          </c:tx>
          <c:spPr>
            <a:ln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F79646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D9D9D9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DD205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7ADC4CB7-F755-4FE1-99D4-61DAB1831622}" type="PERCENTAGE">
                      <a:rPr lang="en-US" smtClean="0"/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87988028-1E84-4CDC-8036-ADFAEC967DC7}" type="PERCENTAGE">
                      <a:rPr lang="en-US" smtClean="0"/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D1E6C113-FE83-43C9-9DA0-CBF8CF195A1F}" type="PERCENTAGE">
                      <a:rPr lang="en-US" smtClean="0"/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2" b="0" baseline="0">
                    <a:solidFill>
                      <a:srgbClr val="FFFFFF"/>
                    </a:solidFill>
                    <a:cs typeface="Arial" pitchFamily="32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Lit>
              <c:formatCode>General</c:formatCode>
              <c:ptCount val="3"/>
              <c:pt idx="0">
                <c:v>0.32600000000000001</c:v>
              </c:pt>
              <c:pt idx="1">
                <c:v>0.54</c:v>
              </c:pt>
              <c:pt idx="2">
                <c:v>0.13500000000000001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66076188202933628"/>
          <c:y val="0.72913324906072507"/>
          <c:w val="0.21834187274486422"/>
          <c:h val="0.16825841928292737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155" b="0" baseline="0">
                <a:solidFill>
                  <a:srgbClr val="000000"/>
                </a:solidFill>
                <a:latin typeface="Calibri"/>
              </a:defRPr>
            </a:pPr>
            <a:r>
              <a:rPr lang="de-DE" sz="1800" b="1" dirty="0">
                <a:solidFill>
                  <a:srgbClr val="7F7F7F"/>
                </a:solidFill>
              </a:rPr>
              <a:t>Patienten mitbehandlungsbedürftigem Alkoholkonsum, n = 110.004</a:t>
            </a:r>
          </a:p>
        </c:rich>
      </c:tx>
      <c:layout>
        <c:manualLayout>
          <c:xMode val="edge"/>
          <c:yMode val="edge"/>
          <c:x val="6.9914460011613389E-2"/>
          <c:y val="1.3143949879988376E-2"/>
        </c:manualLayout>
      </c:layout>
      <c:overlay val="0"/>
    </c:title>
    <c:autoTitleDeleted val="0"/>
    <c:plotArea>
      <c:layout>
        <c:manualLayout>
          <c:xMode val="edge"/>
          <c:yMode val="edge"/>
          <c:x val="0"/>
          <c:y val="1.3686280937551221E-2"/>
          <c:w val="1"/>
          <c:h val="0.98614981150631031"/>
        </c:manualLayout>
      </c:layout>
      <c:barChart>
        <c:barDir val="col"/>
        <c:grouping val="clustered"/>
        <c:varyColors val="0"/>
        <c:ser>
          <c:idx val="0"/>
          <c:order val="0"/>
          <c:tx>
            <c:v>Tabak</c:v>
          </c:tx>
          <c:spPr>
            <a:solidFill>
              <a:srgbClr val="918F9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9000"/>
                </a:prstClr>
              </a:outerShdw>
            </a:effectLst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rgbClr val="FFFFFF"/>
                    </a:solidFill>
                    <a:cs typeface="Arial" pitchFamily="32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6"/>
              <c:pt idx="0">
                <c:v>ambulant Gesamt</c:v>
              </c:pt>
              <c:pt idx="1">
                <c:v>ambulant Männer</c:v>
              </c:pt>
              <c:pt idx="2">
                <c:v>ambulant Frauen</c:v>
              </c:pt>
              <c:pt idx="3">
                <c:v>stationär Gesamt</c:v>
              </c:pt>
              <c:pt idx="4">
                <c:v>stationär Männer</c:v>
              </c:pt>
              <c:pt idx="5">
                <c:v>stationär Frauen</c:v>
              </c:pt>
            </c:strLit>
          </c:cat>
          <c:val>
            <c:numLit>
              <c:formatCode>General</c:formatCode>
              <c:ptCount val="6"/>
              <c:pt idx="0">
                <c:v>0.39</c:v>
              </c:pt>
              <c:pt idx="1">
                <c:v>0.3</c:v>
              </c:pt>
              <c:pt idx="2">
                <c:v>0.25</c:v>
              </c:pt>
              <c:pt idx="3">
                <c:v>0.74</c:v>
              </c:pt>
              <c:pt idx="4">
                <c:v>0.76</c:v>
              </c:pt>
              <c:pt idx="5">
                <c:v>0.69</c:v>
              </c:pt>
            </c:numLit>
          </c:val>
        </c:ser>
        <c:ser>
          <c:idx val="1"/>
          <c:order val="1"/>
          <c:tx>
            <c:v>Canabis</c:v>
          </c:tx>
          <c:spPr>
            <a:solidFill>
              <a:srgbClr val="FDD205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11000"/>
                </a:prstClr>
              </a:outerShdw>
            </a:effectLst>
          </c:spPr>
          <c:invertIfNegative val="0"/>
          <c:dPt>
            <c:idx val="2"/>
            <c:invertIfNegative val="0"/>
            <c:bubble3D val="0"/>
          </c:dPt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rgbClr val="FFFFFF"/>
                    </a:solidFill>
                    <a:cs typeface="Arial" pitchFamily="32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6"/>
              <c:pt idx="0">
                <c:v>ambulant Gesamt</c:v>
              </c:pt>
              <c:pt idx="1">
                <c:v>ambulant Männer</c:v>
              </c:pt>
              <c:pt idx="2">
                <c:v>ambulant Frauen</c:v>
              </c:pt>
              <c:pt idx="3">
                <c:v>stationär Gesamt</c:v>
              </c:pt>
              <c:pt idx="4">
                <c:v>stationär Männer</c:v>
              </c:pt>
              <c:pt idx="5">
                <c:v>stationär Frauen</c:v>
              </c:pt>
            </c:strLit>
          </c:cat>
          <c:val>
            <c:numLit>
              <c:formatCode>General</c:formatCode>
              <c:ptCount val="6"/>
              <c:pt idx="0">
                <c:v>0.06</c:v>
              </c:pt>
              <c:pt idx="1">
                <c:v>7.0000000000000007E-2</c:v>
              </c:pt>
              <c:pt idx="2">
                <c:v>0.04</c:v>
              </c:pt>
              <c:pt idx="3">
                <c:v>0.13</c:v>
              </c:pt>
              <c:pt idx="4">
                <c:v>0.14000000000000001</c:v>
              </c:pt>
              <c:pt idx="5">
                <c:v>0.09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5196552"/>
        <c:axId val="394607464"/>
      </c:barChart>
      <c:valAx>
        <c:axId val="394607464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9360">
            <a:solidFill>
              <a:srgbClr val="868686"/>
            </a:solidFill>
          </a:ln>
        </c:spPr>
        <c:txPr>
          <a:bodyPr/>
          <a:lstStyle/>
          <a:p>
            <a:pPr>
              <a:defRPr sz="1200" b="0" baseline="0">
                <a:solidFill>
                  <a:srgbClr val="7F7F7F"/>
                </a:solidFill>
                <a:latin typeface="Calibri" pitchFamily="34" charset="0"/>
                <a:cs typeface="Arial" pitchFamily="32"/>
              </a:defRPr>
            </a:pPr>
            <a:endParaRPr lang="de-DE"/>
          </a:p>
        </c:txPr>
        <c:crossAx val="395196552"/>
        <c:crosses val="autoZero"/>
        <c:crossBetween val="between"/>
        <c:majorUnit val="0.1"/>
      </c:valAx>
      <c:catAx>
        <c:axId val="395196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68686"/>
            </a:solidFill>
          </a:ln>
        </c:spPr>
        <c:txPr>
          <a:bodyPr/>
          <a:lstStyle/>
          <a:p>
            <a:pPr>
              <a:defRPr sz="1200" b="0" baseline="0">
                <a:solidFill>
                  <a:srgbClr val="7F7F7F"/>
                </a:solidFill>
                <a:latin typeface="Calibri" pitchFamily="34" charset="0"/>
                <a:cs typeface="Arial" pitchFamily="32"/>
              </a:defRPr>
            </a:pPr>
            <a:endParaRPr lang="de-DE"/>
          </a:p>
        </c:txPr>
        <c:crossAx val="394607464"/>
        <c:crossesAt val="0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87330050443810847"/>
          <c:y val="0.115922030389075"/>
          <c:w val="0.1266994955618915"/>
          <c:h val="0.16651319962354671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 b="0" baseline="0">
              <a:solidFill>
                <a:srgbClr val="7F7F7F"/>
              </a:solidFill>
              <a:latin typeface="+mj-lt"/>
              <a:cs typeface="Arial" pitchFamily="32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1.8504907259284883E-2"/>
          <c:y val="1.717049576783555E-2"/>
          <c:w val="0.92861763250560869"/>
          <c:h val="0.96461104393389752"/>
        </c:manualLayout>
      </c:layout>
      <c:lineChart>
        <c:grouping val="standard"/>
        <c:varyColors val="0"/>
        <c:ser>
          <c:idx val="0"/>
          <c:order val="0"/>
          <c:tx>
            <c:v>Zigaretten in Mio. Stück</c:v>
          </c:tx>
          <c:spPr>
            <a:ln w="28440">
              <a:solidFill>
                <a:schemeClr val="bg1">
                  <a:lumMod val="75000"/>
                </a:schemeClr>
              </a:solidFill>
            </a:ln>
          </c:spPr>
          <c:marker>
            <c:symbol val="none"/>
          </c:marker>
          <c:cat>
            <c:numLit>
              <c:formatCode>General</c:formatCode>
              <c:ptCount val="12"/>
              <c:pt idx="0">
                <c:v>1991</c:v>
              </c:pt>
              <c:pt idx="1">
                <c:v>1995</c:v>
              </c:pt>
              <c:pt idx="2">
                <c:v>2000</c:v>
              </c:pt>
              <c:pt idx="3">
                <c:v>2005</c:v>
              </c:pt>
              <c:pt idx="4">
                <c:v>2006</c:v>
              </c:pt>
              <c:pt idx="5">
                <c:v>2007</c:v>
              </c:pt>
              <c:pt idx="6">
                <c:v>2008</c:v>
              </c:pt>
              <c:pt idx="7">
                <c:v>2009</c:v>
              </c:pt>
              <c:pt idx="8">
                <c:v>2010</c:v>
              </c:pt>
              <c:pt idx="9">
                <c:v>2011</c:v>
              </c:pt>
              <c:pt idx="10">
                <c:v>2012</c:v>
              </c:pt>
              <c:pt idx="11">
                <c:v>2013</c:v>
              </c:pt>
            </c:numLit>
          </c:cat>
          <c:val>
            <c:numLit>
              <c:formatCode>General</c:formatCode>
              <c:ptCount val="12"/>
              <c:pt idx="0">
                <c:v>146480</c:v>
              </c:pt>
              <c:pt idx="1">
                <c:v>135029</c:v>
              </c:pt>
              <c:pt idx="2">
                <c:v>139625</c:v>
              </c:pt>
              <c:pt idx="3">
                <c:v>95827</c:v>
              </c:pt>
              <c:pt idx="4">
                <c:v>93465</c:v>
              </c:pt>
              <c:pt idx="5">
                <c:v>91497</c:v>
              </c:pt>
              <c:pt idx="6">
                <c:v>87979</c:v>
              </c:pt>
              <c:pt idx="7">
                <c:v>86607</c:v>
              </c:pt>
              <c:pt idx="8">
                <c:v>83565</c:v>
              </c:pt>
              <c:pt idx="9">
                <c:v>87556</c:v>
              </c:pt>
              <c:pt idx="10">
                <c:v>82405</c:v>
              </c:pt>
              <c:pt idx="11">
                <c:v>80275</c:v>
              </c:pt>
            </c:numLit>
          </c:val>
          <c:smooth val="0"/>
        </c:ser>
        <c:ser>
          <c:idx val="1"/>
          <c:order val="1"/>
          <c:tx>
            <c:v>Zigarren/Zigarillos in Mio. Stück</c:v>
          </c:tx>
          <c:spPr>
            <a:ln w="28440">
              <a:solidFill>
                <a:srgbClr val="7F7F7F"/>
              </a:solidFill>
            </a:ln>
          </c:spPr>
          <c:marker>
            <c:symbol val="none"/>
          </c:marker>
          <c:cat>
            <c:numLit>
              <c:formatCode>General</c:formatCode>
              <c:ptCount val="12"/>
              <c:pt idx="0">
                <c:v>1991</c:v>
              </c:pt>
              <c:pt idx="1">
                <c:v>1995</c:v>
              </c:pt>
              <c:pt idx="2">
                <c:v>2000</c:v>
              </c:pt>
              <c:pt idx="3">
                <c:v>2005</c:v>
              </c:pt>
              <c:pt idx="4">
                <c:v>2006</c:v>
              </c:pt>
              <c:pt idx="5">
                <c:v>2007</c:v>
              </c:pt>
              <c:pt idx="6">
                <c:v>2008</c:v>
              </c:pt>
              <c:pt idx="7">
                <c:v>2009</c:v>
              </c:pt>
              <c:pt idx="8">
                <c:v>2010</c:v>
              </c:pt>
              <c:pt idx="9">
                <c:v>2011</c:v>
              </c:pt>
              <c:pt idx="10">
                <c:v>2012</c:v>
              </c:pt>
              <c:pt idx="11">
                <c:v>2013</c:v>
              </c:pt>
            </c:numLit>
          </c:cat>
          <c:val>
            <c:numLit>
              <c:formatCode>General</c:formatCode>
              <c:ptCount val="12"/>
              <c:pt idx="0">
                <c:v>1359</c:v>
              </c:pt>
              <c:pt idx="1">
                <c:v>1062</c:v>
              </c:pt>
              <c:pt idx="2">
                <c:v>2557</c:v>
              </c:pt>
              <c:pt idx="3">
                <c:v>4028</c:v>
              </c:pt>
              <c:pt idx="4">
                <c:v>5545</c:v>
              </c:pt>
              <c:pt idx="5">
                <c:v>6519</c:v>
              </c:pt>
              <c:pt idx="6">
                <c:v>4991</c:v>
              </c:pt>
              <c:pt idx="7">
                <c:v>3777</c:v>
              </c:pt>
              <c:pt idx="8">
                <c:v>3967</c:v>
              </c:pt>
              <c:pt idx="9">
                <c:v>4216</c:v>
              </c:pt>
              <c:pt idx="10">
                <c:v>3795</c:v>
              </c:pt>
              <c:pt idx="11">
                <c:v>3560</c:v>
              </c:pt>
            </c:numLit>
          </c:val>
          <c:smooth val="0"/>
        </c:ser>
        <c:ser>
          <c:idx val="2"/>
          <c:order val="2"/>
          <c:tx>
            <c:v>Feinschnitt in t</c:v>
          </c:tx>
          <c:spPr>
            <a:ln w="28440">
              <a:solidFill>
                <a:srgbClr val="FDD205"/>
              </a:solidFill>
            </a:ln>
          </c:spPr>
          <c:marker>
            <c:symbol val="none"/>
          </c:marker>
          <c:cat>
            <c:numLit>
              <c:formatCode>General</c:formatCode>
              <c:ptCount val="12"/>
              <c:pt idx="0">
                <c:v>1991</c:v>
              </c:pt>
              <c:pt idx="1">
                <c:v>1995</c:v>
              </c:pt>
              <c:pt idx="2">
                <c:v>2000</c:v>
              </c:pt>
              <c:pt idx="3">
                <c:v>2005</c:v>
              </c:pt>
              <c:pt idx="4">
                <c:v>2006</c:v>
              </c:pt>
              <c:pt idx="5">
                <c:v>2007</c:v>
              </c:pt>
              <c:pt idx="6">
                <c:v>2008</c:v>
              </c:pt>
              <c:pt idx="7">
                <c:v>2009</c:v>
              </c:pt>
              <c:pt idx="8">
                <c:v>2010</c:v>
              </c:pt>
              <c:pt idx="9">
                <c:v>2011</c:v>
              </c:pt>
              <c:pt idx="10">
                <c:v>2012</c:v>
              </c:pt>
              <c:pt idx="11">
                <c:v>2013</c:v>
              </c:pt>
            </c:numLit>
          </c:cat>
          <c:val>
            <c:numLit>
              <c:formatCode>General</c:formatCode>
              <c:ptCount val="12"/>
              <c:pt idx="0">
                <c:v>15169</c:v>
              </c:pt>
              <c:pt idx="1">
                <c:v>15624</c:v>
              </c:pt>
              <c:pt idx="2">
                <c:v>14611</c:v>
              </c:pt>
              <c:pt idx="3">
                <c:v>33232</c:v>
              </c:pt>
              <c:pt idx="4">
                <c:v>22702</c:v>
              </c:pt>
              <c:pt idx="5">
                <c:v>22381</c:v>
              </c:pt>
              <c:pt idx="6">
                <c:v>21849</c:v>
              </c:pt>
              <c:pt idx="7">
                <c:v>24404</c:v>
              </c:pt>
              <c:pt idx="8">
                <c:v>25486</c:v>
              </c:pt>
              <c:pt idx="9">
                <c:v>27043</c:v>
              </c:pt>
              <c:pt idx="10">
                <c:v>26922</c:v>
              </c:pt>
              <c:pt idx="11">
                <c:v>25734</c:v>
              </c:pt>
            </c:numLit>
          </c:val>
          <c:smooth val="0"/>
        </c:ser>
        <c:ser>
          <c:idx val="3"/>
          <c:order val="3"/>
          <c:tx>
            <c:v>Pfeifentabak in t</c:v>
          </c:tx>
          <c:spPr>
            <a:ln w="28440">
              <a:solidFill>
                <a:srgbClr val="F79646"/>
              </a:solidFill>
            </a:ln>
          </c:spPr>
          <c:marker>
            <c:symbol val="none"/>
          </c:marker>
          <c:cat>
            <c:numLit>
              <c:formatCode>General</c:formatCode>
              <c:ptCount val="12"/>
              <c:pt idx="0">
                <c:v>1991</c:v>
              </c:pt>
              <c:pt idx="1">
                <c:v>1995</c:v>
              </c:pt>
              <c:pt idx="2">
                <c:v>2000</c:v>
              </c:pt>
              <c:pt idx="3">
                <c:v>2005</c:v>
              </c:pt>
              <c:pt idx="4">
                <c:v>2006</c:v>
              </c:pt>
              <c:pt idx="5">
                <c:v>2007</c:v>
              </c:pt>
              <c:pt idx="6">
                <c:v>2008</c:v>
              </c:pt>
              <c:pt idx="7">
                <c:v>2009</c:v>
              </c:pt>
              <c:pt idx="8">
                <c:v>2010</c:v>
              </c:pt>
              <c:pt idx="9">
                <c:v>2011</c:v>
              </c:pt>
              <c:pt idx="10">
                <c:v>2012</c:v>
              </c:pt>
              <c:pt idx="11">
                <c:v>2013</c:v>
              </c:pt>
            </c:numLit>
          </c:cat>
          <c:val>
            <c:numLit>
              <c:formatCode>General</c:formatCode>
              <c:ptCount val="12"/>
              <c:pt idx="0">
                <c:v>1280</c:v>
              </c:pt>
              <c:pt idx="1">
                <c:v>1096</c:v>
              </c:pt>
              <c:pt idx="2">
                <c:v>909</c:v>
              </c:pt>
              <c:pt idx="3">
                <c:v>804</c:v>
              </c:pt>
              <c:pt idx="4">
                <c:v>922</c:v>
              </c:pt>
              <c:pt idx="5">
                <c:v>1609</c:v>
              </c:pt>
              <c:pt idx="6">
                <c:v>1883</c:v>
              </c:pt>
              <c:pt idx="7">
                <c:v>806</c:v>
              </c:pt>
              <c:pt idx="8">
                <c:v>756</c:v>
              </c:pt>
              <c:pt idx="9">
                <c:v>915</c:v>
              </c:pt>
              <c:pt idx="10">
                <c:v>1029</c:v>
              </c:pt>
              <c:pt idx="11">
                <c:v>1200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5198512"/>
        <c:axId val="395198120"/>
      </c:lineChart>
      <c:valAx>
        <c:axId val="395198120"/>
        <c:scaling>
          <c:orientation val="minMax"/>
        </c:scaling>
        <c:delete val="0"/>
        <c:axPos val="l"/>
        <c:majorGridlines>
          <c:spPr>
            <a:ln w="3240">
              <a:solidFill>
                <a:srgbClr val="868686"/>
              </a:solidFill>
              <a:custDash>
                <a:ds d="100000" sp="100000"/>
              </a:custDash>
            </a:ln>
          </c:spPr>
        </c:majorGridlines>
        <c:numFmt formatCode="#,##0" sourceLinked="0"/>
        <c:majorTickMark val="none"/>
        <c:minorTickMark val="none"/>
        <c:tickLblPos val="nextTo"/>
        <c:spPr>
          <a:ln w="9360">
            <a:solidFill>
              <a:srgbClr val="868686"/>
            </a:solidFill>
          </a:ln>
        </c:spPr>
        <c:txPr>
          <a:bodyPr/>
          <a:lstStyle/>
          <a:p>
            <a:pPr>
              <a:defRPr sz="1000" b="0" baseline="0">
                <a:solidFill>
                  <a:srgbClr val="7F7F7F"/>
                </a:solidFill>
                <a:latin typeface="Calibri" pitchFamily="34" charset="0"/>
                <a:cs typeface="Arial" pitchFamily="32"/>
              </a:defRPr>
            </a:pPr>
            <a:endParaRPr lang="de-DE"/>
          </a:p>
        </c:txPr>
        <c:crossAx val="395198512"/>
        <c:crosses val="autoZero"/>
        <c:crossBetween val="between"/>
      </c:valAx>
      <c:catAx>
        <c:axId val="395198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868686"/>
            </a:solidFill>
          </a:ln>
        </c:spPr>
        <c:txPr>
          <a:bodyPr/>
          <a:lstStyle/>
          <a:p>
            <a:pPr>
              <a:defRPr sz="1000" b="0" baseline="0">
                <a:solidFill>
                  <a:srgbClr val="7F7F7F"/>
                </a:solidFill>
                <a:latin typeface="Calibri" pitchFamily="34" charset="0"/>
                <a:cs typeface="Arial" pitchFamily="32"/>
              </a:defRPr>
            </a:pPr>
            <a:endParaRPr lang="de-DE"/>
          </a:p>
        </c:txPr>
        <c:crossAx val="395198120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56369413241931654"/>
          <c:y val="3.731238649956941E-2"/>
          <c:w val="0.42324554637905171"/>
          <c:h val="0.35921800255539987"/>
        </c:manualLayout>
      </c:layout>
      <c:overlay val="0"/>
      <c:spPr>
        <a:solidFill>
          <a:srgbClr val="FFFFFF"/>
        </a:solidFill>
        <a:ln w="9360">
          <a:solidFill>
            <a:srgbClr val="868686"/>
          </a:solidFill>
        </a:ln>
      </c:spPr>
      <c:txPr>
        <a:bodyPr/>
        <a:lstStyle/>
        <a:p>
          <a:pPr>
            <a:defRPr sz="1400" b="0" baseline="0">
              <a:solidFill>
                <a:srgbClr val="7F7F7F"/>
              </a:solidFill>
              <a:latin typeface="+mj-lt"/>
              <a:cs typeface="Arial" pitchFamily="32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v>Männer</c:v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79646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7F7F7F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FDD205"/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CE5CF36A-D77D-4607-AB16-348E66423812}" type="PERCENTAGE">
                      <a:rPr lang="en-US" smtClean="0"/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82431B25-0EDB-4B2F-AAF5-C80CF6BA14AC}" type="PERCENTAGE">
                      <a:rPr lang="en-US" smtClean="0"/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824C92EF-C7D2-482E-998A-4C89B9203104}" type="PERCENTAGE">
                      <a:rPr lang="en-US" smtClean="0"/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B1F417EC-3A03-4C7B-BFCA-AEC061B07542}" type="PERCENTAGE">
                      <a:rPr lang="en-US" smtClean="0"/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baseline="0">
                    <a:solidFill>
                      <a:schemeClr val="bg1"/>
                    </a:solidFill>
                    <a:latin typeface="Calibri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Lit>
              <c:ptCount val="4"/>
              <c:pt idx="0">
                <c:v>tägliche RaucherInnen</c:v>
              </c:pt>
              <c:pt idx="1">
                <c:v>gelegentliche RaucherInnen</c:v>
              </c:pt>
              <c:pt idx="2">
                <c:v>Ex-RaucherInnen</c:v>
              </c:pt>
              <c:pt idx="3">
                <c:v>Nie-RaucherInnen</c:v>
              </c:pt>
            </c:strLit>
          </c:cat>
          <c:val>
            <c:numLit>
              <c:formatCode>General</c:formatCode>
              <c:ptCount val="4"/>
              <c:pt idx="0">
                <c:v>0.26100000000000001</c:v>
              </c:pt>
              <c:pt idx="1">
                <c:v>6.5000000000000002E-2</c:v>
              </c:pt>
              <c:pt idx="2">
                <c:v>0.33700000000000002</c:v>
              </c:pt>
              <c:pt idx="3">
                <c:v>0.33700000000000002</c:v>
              </c:pt>
            </c:numLit>
          </c:val>
        </c:ser>
        <c:ser>
          <c:idx val="1"/>
          <c:order val="1"/>
          <c:tx>
            <c:v>Frauen</c:v>
          </c:tx>
          <c:spPr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5000"/>
                </a:prstClr>
              </a:outerShdw>
            </a:effectLst>
          </c:spPr>
          <c:dPt>
            <c:idx val="0"/>
            <c:bubble3D val="0"/>
            <c:spPr>
              <a:solidFill>
                <a:srgbClr val="F79646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7F7F7F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FDD20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5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ADA8A12D-4FD8-43F8-AA26-E1C20374630D}" type="PERCENTAGE">
                      <a:rPr lang="en-US" smtClean="0"/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6CADB2C1-930C-4778-8663-22915CB105E3}" type="PERCENTAGE">
                      <a:rPr lang="en-US" smtClean="0"/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8CF2931D-33FF-41D9-A457-0D10DAB61B1D}" type="PERCENTAGE">
                      <a:rPr lang="en-US" smtClean="0"/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079351B9-66F6-4D67-B98B-F790EC437937}" type="PERCENTAGE">
                      <a:rPr lang="en-US" smtClean="0"/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baseline="0">
                    <a:solidFill>
                      <a:schemeClr val="bg1"/>
                    </a:solidFill>
                    <a:latin typeface="Calibri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Lit>
              <c:formatCode>General</c:formatCode>
              <c:ptCount val="4"/>
              <c:pt idx="0">
                <c:v>0.214</c:v>
              </c:pt>
              <c:pt idx="1">
                <c:v>5.5E-2</c:v>
              </c:pt>
              <c:pt idx="2">
                <c:v>0.22800000000000001</c:v>
              </c:pt>
              <c:pt idx="3">
                <c:v>0.503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</c:spPr>
    </c:plotArea>
    <c:legend>
      <c:legendPos val="r"/>
      <c:layout/>
      <c:overlay val="0"/>
      <c:spPr>
        <a:noFill/>
        <a:ln>
          <a:noFill/>
        </a:ln>
      </c:spPr>
      <c:txPr>
        <a:bodyPr/>
        <a:lstStyle/>
        <a:p>
          <a:pPr>
            <a:defRPr sz="1400" b="0" baseline="0">
              <a:solidFill>
                <a:srgbClr val="7F7F7F"/>
              </a:solidFill>
              <a:latin typeface="+mj-lt"/>
              <a:cs typeface="Arial" pitchFamily="32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6239" cy="4953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type="dt" sz="quarter" idx="1"/>
          </p:nvPr>
        </p:nvSpPr>
        <p:spPr>
          <a:xfrm>
            <a:off x="3849839" y="0"/>
            <a:ext cx="2946239" cy="4953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Rectangle 4"/>
          <p:cNvSpPr txBox="1">
            <a:spLocks noGrp="1"/>
          </p:cNvSpPr>
          <p:nvPr>
            <p:ph type="ftr" sz="quarter" idx="2"/>
          </p:nvPr>
        </p:nvSpPr>
        <p:spPr>
          <a:xfrm>
            <a:off x="0" y="9429840"/>
            <a:ext cx="2946239" cy="4953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Rectangle 5"/>
          <p:cNvSpPr txBox="1">
            <a:spLocks noGrp="1"/>
          </p:cNvSpPr>
          <p:nvPr>
            <p:ph type="sldNum" sz="quarter" idx="3"/>
          </p:nvPr>
        </p:nvSpPr>
        <p:spPr>
          <a:xfrm>
            <a:off x="3849839" y="9429840"/>
            <a:ext cx="2946239" cy="4953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A78B029-8A34-473C-BB60-3411E81EE7D0}" type="slidenum">
              <a:t>‹Nr.›</a:t>
            </a:fld>
            <a:endParaRPr lang="de-DE" sz="12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56181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6239" cy="4953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>
            <a:lvl1pPr lvl="0" rtl="0" hangingPunct="0">
              <a:buNone/>
              <a:tabLst/>
              <a:defRPr lang="de-DE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3" name="Datumsplatzhalter 2"/>
          <p:cNvSpPr txBox="1">
            <a:spLocks noGrp="1"/>
          </p:cNvSpPr>
          <p:nvPr>
            <p:ph type="dt" idx="1"/>
          </p:nvPr>
        </p:nvSpPr>
        <p:spPr>
          <a:xfrm>
            <a:off x="3849839" y="0"/>
            <a:ext cx="2946239" cy="4953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spc="0" baseline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3CBA1316-A5AB-4E5D-8447-CE9042EFA508}" type="datetime1">
              <a:rPr lang="de-DE"/>
              <a:pPr lvl="0"/>
              <a:t>11.04.2016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080" y="746280"/>
            <a:ext cx="4959360" cy="371952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5" name="Notizenplatzhalter 4"/>
          <p:cNvSpPr txBox="1">
            <a:spLocks noGrp="1"/>
          </p:cNvSpPr>
          <p:nvPr>
            <p:ph type="body" sz="quarter" idx="3"/>
          </p:nvPr>
        </p:nvSpPr>
        <p:spPr>
          <a:xfrm>
            <a:off x="679320" y="4714920"/>
            <a:ext cx="5438880" cy="44658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9429840"/>
            <a:ext cx="2946239" cy="4953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/>
          <a:lstStyle>
            <a:lvl1pPr lvl="0" rtl="0" hangingPunct="0">
              <a:buNone/>
              <a:tabLst/>
              <a:defRPr lang="de-DE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3849839" y="9429840"/>
            <a:ext cx="2946239" cy="4953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spc="0" baseline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AC4A25DA-11A5-4ECF-BC22-32C7208A009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874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rtl="0" hangingPunct="0">
      <a:lnSpc>
        <a:spcPct val="100000"/>
      </a:lnSpc>
      <a:spcBef>
        <a:spcPts val="400"/>
      </a:spcBef>
      <a:spcAft>
        <a:spcPts val="0"/>
      </a:spcAft>
      <a:buNone/>
      <a:tabLst/>
      <a:defRPr lang="de-DE" sz="1200" b="0" i="0" u="none" strike="noStrike" kern="1200" spc="0" baseline="0">
        <a:ln>
          <a:noFill/>
        </a:ln>
        <a:solidFill>
          <a:srgbClr val="000000"/>
        </a:solidFill>
        <a:latin typeface="Calibri" pitchFamily="18"/>
        <a:ea typeface="Arial Unicode MS" pitchFamily="2"/>
        <a:cs typeface="Arial Unicode MS" pitchFamily="2"/>
      </a:defRPr>
    </a:lvl1pPr>
    <a:lvl2pPr marL="457200" marR="0" lvl="1" indent="0" algn="l" rtl="0" hangingPunct="0">
      <a:lnSpc>
        <a:spcPct val="100000"/>
      </a:lnSpc>
      <a:spcBef>
        <a:spcPts val="400"/>
      </a:spcBef>
      <a:spcAft>
        <a:spcPts val="0"/>
      </a:spcAft>
      <a:buNone/>
      <a:tabLst/>
      <a:defRPr lang="de-DE" sz="1200" b="0" i="0" u="none" strike="noStrike" kern="1200" spc="0" baseline="0">
        <a:ln>
          <a:noFill/>
        </a:ln>
        <a:solidFill>
          <a:srgbClr val="000000"/>
        </a:solidFill>
        <a:latin typeface="Calibri" pitchFamily="18"/>
        <a:ea typeface="Arial Unicode MS" pitchFamily="2"/>
        <a:cs typeface="Arial Unicode MS" pitchFamily="2"/>
      </a:defRPr>
    </a:lvl2pPr>
    <a:lvl3pPr marL="914400" marR="0" lvl="2" indent="0" algn="l" rtl="0" hangingPunct="0">
      <a:lnSpc>
        <a:spcPct val="100000"/>
      </a:lnSpc>
      <a:spcBef>
        <a:spcPts val="400"/>
      </a:spcBef>
      <a:spcAft>
        <a:spcPts val="0"/>
      </a:spcAft>
      <a:buNone/>
      <a:tabLst/>
      <a:defRPr lang="de-DE" sz="1200" b="0" i="0" u="none" strike="noStrike" kern="1200" spc="0" baseline="0">
        <a:ln>
          <a:noFill/>
        </a:ln>
        <a:solidFill>
          <a:srgbClr val="000000"/>
        </a:solidFill>
        <a:latin typeface="Calibri" pitchFamily="18"/>
        <a:ea typeface="Arial Unicode MS" pitchFamily="2"/>
        <a:cs typeface="Arial Unicode MS" pitchFamily="2"/>
      </a:defRPr>
    </a:lvl3pPr>
    <a:lvl4pPr marL="1371599" marR="0" lvl="3" indent="0" algn="l" rtl="0" hangingPunct="0">
      <a:lnSpc>
        <a:spcPct val="100000"/>
      </a:lnSpc>
      <a:spcBef>
        <a:spcPts val="400"/>
      </a:spcBef>
      <a:spcAft>
        <a:spcPts val="0"/>
      </a:spcAft>
      <a:buNone/>
      <a:tabLst/>
      <a:defRPr lang="de-DE" sz="1200" b="0" i="0" u="none" strike="noStrike" kern="1200" spc="0" baseline="0">
        <a:ln>
          <a:noFill/>
        </a:ln>
        <a:solidFill>
          <a:srgbClr val="000000"/>
        </a:solidFill>
        <a:latin typeface="Calibri" pitchFamily="18"/>
        <a:ea typeface="Arial Unicode MS" pitchFamily="2"/>
        <a:cs typeface="Arial Unicode MS" pitchFamily="2"/>
      </a:defRPr>
    </a:lvl4pPr>
    <a:lvl5pPr marL="1828800" marR="0" lvl="4" indent="0" algn="l" rtl="0" hangingPunct="0">
      <a:lnSpc>
        <a:spcPct val="100000"/>
      </a:lnSpc>
      <a:spcBef>
        <a:spcPts val="400"/>
      </a:spcBef>
      <a:spcAft>
        <a:spcPts val="0"/>
      </a:spcAft>
      <a:buNone/>
      <a:tabLst/>
      <a:defRPr lang="de-DE" sz="1200" b="0" i="0" u="none" strike="noStrike" kern="1200" spc="0" baseline="0">
        <a:ln>
          <a:noFill/>
        </a:ln>
        <a:solidFill>
          <a:srgbClr val="000000"/>
        </a:solidFill>
        <a:latin typeface="Calibri" pitchFamily="18"/>
        <a:ea typeface="Arial Unicode MS" pitchFamily="2"/>
        <a:cs typeface="Arial Unicode MS" pitchFamily="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oleObject" Target="../embeddings/Microsoft_Excel_97-2003_Worksheet1.xls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1052513"/>
            <a:ext cx="9144000" cy="5775325"/>
          </a:xfrm>
          <a:prstGeom prst="rect">
            <a:avLst/>
          </a:prstGeom>
          <a:solidFill>
            <a:srgbClr val="FDD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4" name="Picture 15" descr="C:\Dokumente und Einstellungen\nora\Desktop\v1_auswertung_Selbsttest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  <a:ln w="635">
            <a:solidFill>
              <a:schemeClr val="bg1">
                <a:lumMod val="85000"/>
              </a:schemeClr>
            </a:solidFill>
          </a:ln>
        </p:spPr>
      </p:pic>
      <p:sp>
        <p:nvSpPr>
          <p:cNvPr id="5" name="Textfeld 4"/>
          <p:cNvSpPr txBox="1">
            <a:spLocks noChangeArrowheads="1"/>
          </p:cNvSpPr>
          <p:nvPr userDrawn="1"/>
        </p:nvSpPr>
        <p:spPr bwMode="auto">
          <a:xfrm>
            <a:off x="503238" y="6616700"/>
            <a:ext cx="83899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rgbClr val="7F7F7F"/>
                </a:solidFill>
                <a:cs typeface="+mn-cs"/>
              </a:rPr>
              <a:t>BGM Online	BKK </a:t>
            </a:r>
            <a:r>
              <a:rPr lang="de-DE" sz="900" dirty="0" smtClean="0">
                <a:solidFill>
                  <a:srgbClr val="7F7F7F"/>
                </a:solidFill>
                <a:cs typeface="+mn-cs"/>
              </a:rPr>
              <a:t>Dachverband e.V.</a:t>
            </a:r>
            <a:r>
              <a:rPr lang="de-DE" sz="900" dirty="0">
                <a:solidFill>
                  <a:srgbClr val="7F7F7F"/>
                </a:solidFill>
                <a:cs typeface="+mn-cs"/>
              </a:rPr>
              <a:t>	Abteilung Gesundheitsförderung	http://</a:t>
            </a:r>
            <a:r>
              <a:rPr lang="de-DE" sz="900" dirty="0" smtClean="0">
                <a:solidFill>
                  <a:srgbClr val="7F7F7F"/>
                </a:solidFill>
                <a:cs typeface="+mn-cs"/>
              </a:rPr>
              <a:t>www.bkk-dv.de </a:t>
            </a:r>
            <a:r>
              <a:rPr lang="de-DE" sz="900" dirty="0">
                <a:solidFill>
                  <a:srgbClr val="7F7F7F"/>
                </a:solidFill>
                <a:cs typeface="+mn-cs"/>
              </a:rPr>
              <a:t>	</a:t>
            </a:r>
            <a:r>
              <a:rPr lang="de-DE" sz="900" dirty="0" smtClean="0">
                <a:solidFill>
                  <a:srgbClr val="7F7F7F"/>
                </a:solidFill>
                <a:cs typeface="+mn-cs"/>
              </a:rPr>
              <a:t>            </a:t>
            </a:r>
            <a:fld id="{D46AF7E9-61E7-452B-86DE-607CB25ECA49}" type="slidenum">
              <a:rPr lang="de-DE" sz="900" smtClean="0">
                <a:solidFill>
                  <a:srgbClr val="7F7F7F"/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r>
              <a:rPr lang="de-DE" sz="900" dirty="0">
                <a:solidFill>
                  <a:srgbClr val="7F7F7F"/>
                </a:solidFill>
                <a:cs typeface="+mn-cs"/>
              </a:rPr>
              <a:t> </a:t>
            </a:r>
          </a:p>
        </p:txBody>
      </p:sp>
      <p:pic>
        <p:nvPicPr>
          <p:cNvPr id="6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42888"/>
            <a:ext cx="5762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el 1"/>
          <p:cNvSpPr>
            <a:spLocks noGrp="1"/>
          </p:cNvSpPr>
          <p:nvPr>
            <p:ph type="ctrTitle"/>
          </p:nvPr>
        </p:nvSpPr>
        <p:spPr>
          <a:xfrm>
            <a:off x="-1512" y="3068960"/>
            <a:ext cx="8784976" cy="1108923"/>
          </a:xfrm>
          <a:solidFill>
            <a:schemeClr val="bg1"/>
          </a:solidFill>
        </p:spPr>
        <p:txBody>
          <a:bodyPr lIns="360000">
            <a:noAutofit/>
          </a:bodyPr>
          <a:lstStyle>
            <a:lvl1pPr algn="l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Untertitel 2"/>
          <p:cNvSpPr txBox="1">
            <a:spLocks/>
          </p:cNvSpPr>
          <p:nvPr userDrawn="1"/>
        </p:nvSpPr>
        <p:spPr bwMode="auto">
          <a:xfrm>
            <a:off x="866775" y="320675"/>
            <a:ext cx="89691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DE" sz="2400" dirty="0" smtClean="0"/>
              <a:t>Sucht</a:t>
            </a:r>
            <a:endParaRPr lang="de-DE" sz="2400" dirty="0"/>
          </a:p>
        </p:txBody>
      </p:sp>
      <p:pic>
        <p:nvPicPr>
          <p:cNvPr id="10" name="Grafi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11150"/>
            <a:ext cx="34448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17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115888"/>
            <a:ext cx="4460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 userDrawn="1"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8101013" y="6597650"/>
            <a:ext cx="1036637" cy="260350"/>
          </a:xfrm>
          <a:prstGeom prst="rect">
            <a:avLst/>
          </a:prstGeom>
          <a:solidFill>
            <a:srgbClr val="FDD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Textfeld 9"/>
          <p:cNvSpPr txBox="1">
            <a:spLocks noChangeArrowheads="1"/>
          </p:cNvSpPr>
          <p:nvPr userDrawn="1"/>
        </p:nvSpPr>
        <p:spPr bwMode="auto">
          <a:xfrm>
            <a:off x="503238" y="6616700"/>
            <a:ext cx="83899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chemeClr val="bg1"/>
                </a:solidFill>
                <a:cs typeface="+mn-cs"/>
              </a:rPr>
              <a:t>BGM Online	BKK 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Dachverband e.V.</a:t>
            </a:r>
            <a:r>
              <a:rPr lang="de-DE" sz="900" dirty="0">
                <a:solidFill>
                  <a:schemeClr val="bg1"/>
                </a:solidFill>
                <a:cs typeface="+mn-cs"/>
              </a:rPr>
              <a:t>	Abteilung Gesundheitsförderung	http://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www.bkk-dv.de </a:t>
            </a:r>
            <a:r>
              <a:rPr lang="de-DE" sz="900" dirty="0">
                <a:solidFill>
                  <a:schemeClr val="bg1"/>
                </a:solidFill>
                <a:cs typeface="+mn-cs"/>
              </a:rPr>
              <a:t>	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            </a:t>
            </a:r>
            <a:fld id="{FAC05C25-5C21-4B12-A1CA-245C4FF81373}" type="slidenum">
              <a:rPr lang="de-DE" sz="900" b="1" smtClean="0">
                <a:solidFill>
                  <a:schemeClr val="bg1"/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r>
              <a:rPr lang="de-DE" sz="900" dirty="0">
                <a:solidFill>
                  <a:schemeClr val="bg1"/>
                </a:solidFill>
                <a:cs typeface="+mn-cs"/>
              </a:rPr>
              <a:t> 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0" y="692150"/>
            <a:ext cx="9144000" cy="0"/>
          </a:xfrm>
          <a:prstGeom prst="line">
            <a:avLst/>
          </a:prstGeom>
          <a:ln w="9525">
            <a:solidFill>
              <a:srgbClr val="FDD20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Inhaltsplatzhalter 2"/>
          <p:cNvSpPr>
            <a:spLocks noGrp="1"/>
          </p:cNvSpPr>
          <p:nvPr>
            <p:ph idx="13"/>
          </p:nvPr>
        </p:nvSpPr>
        <p:spPr>
          <a:xfrm>
            <a:off x="179512" y="1988840"/>
            <a:ext cx="8784976" cy="3024336"/>
          </a:xfrm>
        </p:spPr>
        <p:txBody>
          <a:bodyPr lIns="360000"/>
          <a:lstStyle>
            <a:lvl1pPr>
              <a:buClr>
                <a:srgbClr val="FDD205"/>
              </a:buClr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rgbClr val="FDD205"/>
              </a:buClr>
              <a:defRPr sz="2800"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rgbClr val="FDD205"/>
              </a:buCl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rgbClr val="FDD205"/>
              </a:buClr>
              <a:defRPr sz="2000"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rgbClr val="FDD205"/>
              </a:buClr>
              <a:defRPr sz="20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6314604" y="5280185"/>
            <a:ext cx="2304256" cy="834132"/>
          </a:xfrm>
          <a:ln w="28575">
            <a:noFill/>
            <a:prstDash val="sysDot"/>
          </a:ln>
        </p:spPr>
        <p:txBody>
          <a:bodyPr>
            <a:normAutofit/>
          </a:bodyPr>
          <a:lstStyle>
            <a:lvl1pPr marL="0" indent="0" algn="ctr">
              <a:buClr>
                <a:srgbClr val="FDD205"/>
              </a:buClr>
              <a:buFontTx/>
              <a:buNone/>
              <a:defRPr sz="1600" b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Clr>
                <a:srgbClr val="FDD205"/>
              </a:buClr>
              <a:buFontTx/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Clr>
                <a:srgbClr val="FDD205"/>
              </a:buClr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Clr>
                <a:srgbClr val="FDD205"/>
              </a:buClr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Clr>
                <a:srgbClr val="FDD205"/>
              </a:buClr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1008112"/>
          </a:xfrm>
          <a:noFill/>
        </p:spPr>
        <p:txBody>
          <a:bodyPr lIns="360000">
            <a:noAutofit/>
          </a:bodyPr>
          <a:lstStyle>
            <a:lvl1pPr algn="l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 bwMode="auto">
          <a:xfrm>
            <a:off x="771736" y="218460"/>
            <a:ext cx="1838796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DE" sz="1400" dirty="0" smtClean="0"/>
              <a:t>Sucht</a:t>
            </a:r>
            <a:endParaRPr lang="de-DE" sz="1400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1" y="150418"/>
            <a:ext cx="319087" cy="4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357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115888"/>
            <a:ext cx="4460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m 12"/>
          <p:cNvGraphicFramePr>
            <a:graphicFrameLocks/>
          </p:cNvGraphicFramePr>
          <p:nvPr/>
        </p:nvGraphicFramePr>
        <p:xfrm>
          <a:off x="250825" y="2060575"/>
          <a:ext cx="8642350" cy="439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hteck 6"/>
          <p:cNvSpPr/>
          <p:nvPr userDrawn="1"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8101013" y="6597650"/>
            <a:ext cx="1036637" cy="260350"/>
          </a:xfrm>
          <a:prstGeom prst="rect">
            <a:avLst/>
          </a:prstGeom>
          <a:solidFill>
            <a:srgbClr val="FDD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8"/>
          <p:cNvSpPr txBox="1">
            <a:spLocks noChangeArrowheads="1"/>
          </p:cNvSpPr>
          <p:nvPr userDrawn="1"/>
        </p:nvSpPr>
        <p:spPr bwMode="auto">
          <a:xfrm>
            <a:off x="503238" y="6616700"/>
            <a:ext cx="83899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chemeClr val="bg1"/>
                </a:solidFill>
                <a:cs typeface="+mn-cs"/>
              </a:rPr>
              <a:t>BGM Online	BKK 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Dachverband e.V.</a:t>
            </a:r>
            <a:r>
              <a:rPr lang="de-DE" sz="900" dirty="0">
                <a:solidFill>
                  <a:schemeClr val="bg1"/>
                </a:solidFill>
                <a:cs typeface="+mn-cs"/>
              </a:rPr>
              <a:t>	Abteilung Gesundheitsförderung	http://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www.bkk-dv.de </a:t>
            </a:r>
            <a:r>
              <a:rPr lang="de-DE" sz="900" dirty="0">
                <a:solidFill>
                  <a:schemeClr val="bg1"/>
                </a:solidFill>
                <a:cs typeface="+mn-cs"/>
              </a:rPr>
              <a:t>	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            </a:t>
            </a:r>
            <a:fld id="{A400DECC-B432-4647-913F-D621D71A583C}" type="slidenum">
              <a:rPr lang="de-DE" sz="900" b="1" smtClean="0">
                <a:solidFill>
                  <a:schemeClr val="bg1"/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r>
              <a:rPr lang="de-DE" sz="900" dirty="0">
                <a:solidFill>
                  <a:schemeClr val="bg1"/>
                </a:solidFill>
                <a:cs typeface="+mn-cs"/>
              </a:rPr>
              <a:t> 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0" y="692150"/>
            <a:ext cx="9144000" cy="0"/>
          </a:xfrm>
          <a:prstGeom prst="line">
            <a:avLst/>
          </a:prstGeom>
          <a:ln w="9525">
            <a:solidFill>
              <a:srgbClr val="FDD20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1008112"/>
          </a:xfrm>
          <a:noFill/>
        </p:spPr>
        <p:txBody>
          <a:bodyPr lIns="360000">
            <a:noAutofit/>
          </a:bodyPr>
          <a:lstStyle>
            <a:lvl1pPr algn="l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1" name="Untertitel 2"/>
          <p:cNvSpPr txBox="1">
            <a:spLocks/>
          </p:cNvSpPr>
          <p:nvPr userDrawn="1"/>
        </p:nvSpPr>
        <p:spPr bwMode="auto">
          <a:xfrm>
            <a:off x="771736" y="218460"/>
            <a:ext cx="1838796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DE" sz="1400" dirty="0" smtClean="0"/>
              <a:t>Sucht</a:t>
            </a:r>
            <a:endParaRPr lang="de-DE" sz="1400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1" y="150418"/>
            <a:ext cx="319087" cy="4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541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115888"/>
            <a:ext cx="4460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m 12"/>
          <p:cNvGraphicFramePr>
            <a:graphicFrameLocks/>
          </p:cNvGraphicFramePr>
          <p:nvPr/>
        </p:nvGraphicFramePr>
        <p:xfrm>
          <a:off x="452438" y="2989263"/>
          <a:ext cx="8331200" cy="325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r:id="rId4" imgW="8333954" imgH="3255546" progId="Excel.Chart.8">
                  <p:embed/>
                </p:oleObj>
              </mc:Choice>
              <mc:Fallback>
                <p:oleObj r:id="rId4" imgW="8333954" imgH="325554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2989263"/>
                        <a:ext cx="8331200" cy="325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/>
          <p:cNvSpPr/>
          <p:nvPr userDrawn="1"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8101013" y="6597650"/>
            <a:ext cx="1036637" cy="260350"/>
          </a:xfrm>
          <a:prstGeom prst="rect">
            <a:avLst/>
          </a:prstGeom>
          <a:solidFill>
            <a:srgbClr val="FDD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8"/>
          <p:cNvSpPr txBox="1">
            <a:spLocks noChangeArrowheads="1"/>
          </p:cNvSpPr>
          <p:nvPr userDrawn="1"/>
        </p:nvSpPr>
        <p:spPr bwMode="auto">
          <a:xfrm>
            <a:off x="503238" y="6616700"/>
            <a:ext cx="83899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chemeClr val="bg1"/>
                </a:solidFill>
                <a:cs typeface="+mn-cs"/>
              </a:rPr>
              <a:t>BGM Online	BKK 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Dachverband e.V.</a:t>
            </a:r>
            <a:r>
              <a:rPr lang="de-DE" sz="900" dirty="0">
                <a:solidFill>
                  <a:schemeClr val="bg1"/>
                </a:solidFill>
                <a:cs typeface="+mn-cs"/>
              </a:rPr>
              <a:t>	Abteilung Gesundheitsförderung	http://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www.bkk-dv.de </a:t>
            </a:r>
            <a:r>
              <a:rPr lang="de-DE" sz="900" dirty="0">
                <a:solidFill>
                  <a:schemeClr val="bg1"/>
                </a:solidFill>
                <a:cs typeface="+mn-cs"/>
              </a:rPr>
              <a:t>	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            </a:t>
            </a:r>
            <a:fld id="{919EBB33-0089-49FA-AFDA-0A4EA0898B9A}" type="slidenum">
              <a:rPr lang="de-DE" sz="900" b="1" smtClean="0">
                <a:solidFill>
                  <a:schemeClr val="bg1"/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r>
              <a:rPr lang="de-DE" sz="900" dirty="0">
                <a:solidFill>
                  <a:schemeClr val="bg1"/>
                </a:solidFill>
                <a:cs typeface="+mn-cs"/>
              </a:rPr>
              <a:t> 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0" y="692150"/>
            <a:ext cx="9144000" cy="0"/>
          </a:xfrm>
          <a:prstGeom prst="line">
            <a:avLst/>
          </a:prstGeom>
          <a:ln w="9525">
            <a:solidFill>
              <a:srgbClr val="FDD20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1008112"/>
          </a:xfrm>
          <a:noFill/>
        </p:spPr>
        <p:txBody>
          <a:bodyPr lIns="360000">
            <a:noAutofit/>
          </a:bodyPr>
          <a:lstStyle>
            <a:lvl1pPr algn="l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1" name="Untertitel 2"/>
          <p:cNvSpPr txBox="1">
            <a:spLocks/>
          </p:cNvSpPr>
          <p:nvPr userDrawn="1"/>
        </p:nvSpPr>
        <p:spPr bwMode="auto">
          <a:xfrm>
            <a:off x="771736" y="218460"/>
            <a:ext cx="1838796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DE" sz="1400" dirty="0" smtClean="0"/>
              <a:t>Sucht</a:t>
            </a:r>
            <a:endParaRPr lang="de-DE" sz="1400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1" y="150418"/>
            <a:ext cx="319087" cy="4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403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115888"/>
            <a:ext cx="4460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 userDrawn="1"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8101013" y="6597650"/>
            <a:ext cx="1036637" cy="260350"/>
          </a:xfrm>
          <a:prstGeom prst="rect">
            <a:avLst/>
          </a:prstGeom>
          <a:solidFill>
            <a:srgbClr val="FDD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Textfeld 6"/>
          <p:cNvSpPr txBox="1">
            <a:spLocks noChangeArrowheads="1"/>
          </p:cNvSpPr>
          <p:nvPr userDrawn="1"/>
        </p:nvSpPr>
        <p:spPr bwMode="auto">
          <a:xfrm>
            <a:off x="503238" y="6616700"/>
            <a:ext cx="83899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chemeClr val="bg1"/>
                </a:solidFill>
                <a:cs typeface="+mn-cs"/>
              </a:rPr>
              <a:t>BGM Online	BKK 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Dachverband e.V.</a:t>
            </a:r>
            <a:r>
              <a:rPr lang="de-DE" sz="900" dirty="0">
                <a:solidFill>
                  <a:schemeClr val="bg1"/>
                </a:solidFill>
                <a:cs typeface="+mn-cs"/>
              </a:rPr>
              <a:t>	Abteilung Gesundheitsförderung	http://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www.bkk-dv.de </a:t>
            </a:r>
            <a:r>
              <a:rPr lang="de-DE" sz="900" dirty="0">
                <a:solidFill>
                  <a:schemeClr val="bg1"/>
                </a:solidFill>
                <a:cs typeface="+mn-cs"/>
              </a:rPr>
              <a:t>	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            </a:t>
            </a:r>
            <a:fld id="{59FE8677-E585-4100-B388-639A52589523}" type="slidenum">
              <a:rPr lang="de-DE" sz="900" b="1" smtClean="0">
                <a:solidFill>
                  <a:schemeClr val="bg1"/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r>
              <a:rPr lang="de-DE" sz="900" dirty="0">
                <a:solidFill>
                  <a:schemeClr val="bg1"/>
                </a:solidFill>
                <a:cs typeface="+mn-cs"/>
              </a:rPr>
              <a:t> 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692150"/>
            <a:ext cx="9144000" cy="0"/>
          </a:xfrm>
          <a:prstGeom prst="line">
            <a:avLst/>
          </a:prstGeom>
          <a:ln w="9525">
            <a:solidFill>
              <a:srgbClr val="FDD20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Untertitel 2"/>
          <p:cNvSpPr txBox="1">
            <a:spLocks/>
          </p:cNvSpPr>
          <p:nvPr userDrawn="1"/>
        </p:nvSpPr>
        <p:spPr bwMode="auto">
          <a:xfrm>
            <a:off x="771736" y="218460"/>
            <a:ext cx="1838796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DE" sz="1400" dirty="0" smtClean="0"/>
              <a:t>Sucht</a:t>
            </a:r>
            <a:endParaRPr lang="de-DE" sz="140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1" y="150418"/>
            <a:ext cx="319087" cy="4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5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115888"/>
            <a:ext cx="4460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 txBox="1">
            <a:spLocks/>
          </p:cNvSpPr>
          <p:nvPr userDrawn="1"/>
        </p:nvSpPr>
        <p:spPr>
          <a:xfrm>
            <a:off x="611188" y="1196753"/>
            <a:ext cx="7969250" cy="1008112"/>
          </a:xfrm>
          <a:prstGeom prst="rect">
            <a:avLst/>
          </a:prstGeom>
          <a:solidFill>
            <a:srgbClr val="FDD205">
              <a:alpha val="92000"/>
            </a:srgbClr>
          </a:solidFill>
        </p:spPr>
        <p:txBody>
          <a:bodyPr lIns="25200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de-DE" sz="2800" b="1" dirty="0" smtClean="0">
              <a:solidFill>
                <a:schemeClr val="bg1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8101013" y="6597650"/>
            <a:ext cx="1036637" cy="260350"/>
          </a:xfrm>
          <a:prstGeom prst="rect">
            <a:avLst/>
          </a:prstGeom>
          <a:solidFill>
            <a:srgbClr val="FDD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Textfeld 9"/>
          <p:cNvSpPr txBox="1">
            <a:spLocks noChangeArrowheads="1"/>
          </p:cNvSpPr>
          <p:nvPr userDrawn="1"/>
        </p:nvSpPr>
        <p:spPr bwMode="auto">
          <a:xfrm>
            <a:off x="503238" y="6616700"/>
            <a:ext cx="83899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chemeClr val="bg1"/>
                </a:solidFill>
                <a:cs typeface="+mn-cs"/>
              </a:rPr>
              <a:t>BGM Online	BKK 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Dachverband e.V.</a:t>
            </a:r>
            <a:r>
              <a:rPr lang="de-DE" sz="900" dirty="0">
                <a:solidFill>
                  <a:schemeClr val="bg1"/>
                </a:solidFill>
                <a:cs typeface="+mn-cs"/>
              </a:rPr>
              <a:t>	Abteilung Gesundheitsförderung	http://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www.bkk-dv.de </a:t>
            </a:r>
            <a:r>
              <a:rPr lang="de-DE" sz="900" dirty="0">
                <a:solidFill>
                  <a:schemeClr val="bg1"/>
                </a:solidFill>
                <a:cs typeface="+mn-cs"/>
              </a:rPr>
              <a:t>	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            </a:t>
            </a:r>
            <a:fld id="{EF42AC25-A6F9-4BB4-9EA0-EA731064A971}" type="slidenum">
              <a:rPr lang="de-DE" sz="900" b="1" smtClean="0">
                <a:solidFill>
                  <a:schemeClr val="bg1"/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r>
              <a:rPr lang="de-DE" sz="900" dirty="0">
                <a:solidFill>
                  <a:schemeClr val="bg1"/>
                </a:solidFill>
                <a:cs typeface="+mn-cs"/>
              </a:rPr>
              <a:t> 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0" y="692150"/>
            <a:ext cx="9144000" cy="0"/>
          </a:xfrm>
          <a:prstGeom prst="line">
            <a:avLst/>
          </a:prstGeom>
          <a:ln w="9525">
            <a:solidFill>
              <a:srgbClr val="FDD20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611560" y="2207812"/>
            <a:ext cx="7969440" cy="3597452"/>
          </a:xfrm>
          <a:solidFill>
            <a:schemeClr val="bg1">
              <a:lumMod val="50000"/>
              <a:alpha val="95000"/>
            </a:schemeClr>
          </a:solidFill>
        </p:spPr>
        <p:txBody>
          <a:bodyPr lIns="360000" tIns="144000"/>
          <a:lstStyle>
            <a:lvl1pPr>
              <a:buClr>
                <a:srgbClr val="FDD205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FDD205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rgbClr val="FDD205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rgbClr val="FDD205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rgbClr val="FDD205"/>
              </a:buCl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1"/>
          </p:nvPr>
        </p:nvSpPr>
        <p:spPr>
          <a:xfrm>
            <a:off x="642789" y="1392551"/>
            <a:ext cx="7756163" cy="1076282"/>
          </a:xfrm>
        </p:spPr>
        <p:txBody>
          <a:bodyPr lIns="360000">
            <a:noAutofit/>
          </a:bodyPr>
          <a:lstStyle>
            <a:lvl1pPr marL="0" indent="0">
              <a:buClr>
                <a:srgbClr val="FDD205"/>
              </a:buClr>
              <a:buFontTx/>
              <a:buNone/>
              <a:defRPr sz="2800" b="1">
                <a:solidFill>
                  <a:schemeClr val="bg1"/>
                </a:solidFill>
              </a:defRPr>
            </a:lvl1pPr>
            <a:lvl2pPr>
              <a:buClr>
                <a:srgbClr val="FDD205"/>
              </a:buCl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rgbClr val="FDD205"/>
              </a:buCl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rgbClr val="FDD205"/>
              </a:buCl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rgbClr val="FDD205"/>
              </a:buCl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 bwMode="auto">
          <a:xfrm>
            <a:off x="771736" y="218460"/>
            <a:ext cx="1838796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DE" sz="1400" dirty="0" smtClean="0"/>
              <a:t>Sucht</a:t>
            </a:r>
            <a:endParaRPr lang="de-DE" sz="1400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1" y="150418"/>
            <a:ext cx="319087" cy="4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934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1052513"/>
            <a:ext cx="9144000" cy="5775325"/>
          </a:xfrm>
          <a:prstGeom prst="rect">
            <a:avLst/>
          </a:prstGeom>
          <a:solidFill>
            <a:srgbClr val="FDD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4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42888"/>
            <a:ext cx="5762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cynthia\Desktop\transparenz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42"/>
          <a:stretch>
            <a:fillRect/>
          </a:stretch>
        </p:blipFill>
        <p:spPr bwMode="auto">
          <a:xfrm>
            <a:off x="6659563" y="3573463"/>
            <a:ext cx="2484437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 userDrawn="1"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8"/>
          <p:cNvSpPr txBox="1">
            <a:spLocks noChangeArrowheads="1"/>
          </p:cNvSpPr>
          <p:nvPr userDrawn="1"/>
        </p:nvSpPr>
        <p:spPr bwMode="auto">
          <a:xfrm>
            <a:off x="503238" y="6616700"/>
            <a:ext cx="83899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chemeClr val="bg1"/>
                </a:solidFill>
                <a:cs typeface="+mn-cs"/>
              </a:rPr>
              <a:t>BGM Online	BKK 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Dachverband e.V.</a:t>
            </a:r>
            <a:r>
              <a:rPr lang="de-DE" sz="900" dirty="0">
                <a:solidFill>
                  <a:schemeClr val="bg1"/>
                </a:solidFill>
                <a:cs typeface="+mn-cs"/>
              </a:rPr>
              <a:t>	Abteilung Gesundheitsförderung	http://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www.bkk-dv.de </a:t>
            </a:r>
            <a:r>
              <a:rPr lang="de-DE" sz="900" dirty="0">
                <a:solidFill>
                  <a:schemeClr val="bg1"/>
                </a:solidFill>
                <a:cs typeface="+mn-cs"/>
              </a:rPr>
              <a:t>	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            </a:t>
            </a:r>
            <a:fld id="{B44543CD-E2E4-420E-9A76-505C047E2ED3}" type="slidenum">
              <a:rPr lang="de-DE" sz="900" b="1" smtClean="0">
                <a:solidFill>
                  <a:schemeClr val="bg1"/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r>
              <a:rPr lang="de-DE" sz="900" dirty="0">
                <a:solidFill>
                  <a:schemeClr val="bg1"/>
                </a:solidFill>
                <a:cs typeface="+mn-cs"/>
              </a:rPr>
              <a:t> </a:t>
            </a:r>
          </a:p>
        </p:txBody>
      </p:sp>
      <p:sp>
        <p:nvSpPr>
          <p:cNvPr id="28" name="Titel 1"/>
          <p:cNvSpPr>
            <a:spLocks noGrp="1"/>
          </p:cNvSpPr>
          <p:nvPr>
            <p:ph type="ctrTitle"/>
          </p:nvPr>
        </p:nvSpPr>
        <p:spPr>
          <a:xfrm>
            <a:off x="0" y="1757265"/>
            <a:ext cx="7772400" cy="879647"/>
          </a:xfrm>
          <a:solidFill>
            <a:schemeClr val="bg1"/>
          </a:solidFill>
        </p:spPr>
        <p:txBody>
          <a:bodyPr lIns="360000">
            <a:normAutofit/>
          </a:bodyPr>
          <a:lstStyle>
            <a:lvl1pPr algn="l">
              <a:defRPr sz="3200">
                <a:solidFill>
                  <a:srgbClr val="918F9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Untertitel 2"/>
          <p:cNvSpPr txBox="1">
            <a:spLocks/>
          </p:cNvSpPr>
          <p:nvPr userDrawn="1"/>
        </p:nvSpPr>
        <p:spPr bwMode="auto">
          <a:xfrm>
            <a:off x="866775" y="320675"/>
            <a:ext cx="30813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DE" sz="2400" dirty="0" smtClean="0"/>
              <a:t>Sucht</a:t>
            </a:r>
            <a:endParaRPr lang="de-DE" sz="2400" dirty="0"/>
          </a:p>
        </p:txBody>
      </p:sp>
      <p:pic>
        <p:nvPicPr>
          <p:cNvPr id="11" name="Grafi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11150"/>
            <a:ext cx="34448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928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115888"/>
            <a:ext cx="4460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 userDrawn="1"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8101013" y="6597650"/>
            <a:ext cx="1036637" cy="260350"/>
          </a:xfrm>
          <a:prstGeom prst="rect">
            <a:avLst/>
          </a:prstGeom>
          <a:solidFill>
            <a:srgbClr val="FDD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Textfeld 12"/>
          <p:cNvSpPr txBox="1">
            <a:spLocks noChangeArrowheads="1"/>
          </p:cNvSpPr>
          <p:nvPr userDrawn="1"/>
        </p:nvSpPr>
        <p:spPr bwMode="auto">
          <a:xfrm>
            <a:off x="503238" y="6616700"/>
            <a:ext cx="83899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chemeClr val="bg1"/>
                </a:solidFill>
                <a:cs typeface="+mn-cs"/>
              </a:rPr>
              <a:t>BGM Online	BKK 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Dachverband e.V.</a:t>
            </a:r>
            <a:r>
              <a:rPr lang="de-DE" sz="900" dirty="0">
                <a:solidFill>
                  <a:schemeClr val="bg1"/>
                </a:solidFill>
                <a:cs typeface="+mn-cs"/>
              </a:rPr>
              <a:t>	Abteilung Gesundheitsförderung	http://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www.bkk-dv.de </a:t>
            </a:r>
            <a:r>
              <a:rPr lang="de-DE" sz="900" dirty="0">
                <a:solidFill>
                  <a:schemeClr val="bg1"/>
                </a:solidFill>
                <a:cs typeface="+mn-cs"/>
              </a:rPr>
              <a:t>	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            </a:t>
            </a:r>
            <a:fld id="{752FE4BF-89F4-486F-899F-7C5F8877A16F}" type="slidenum">
              <a:rPr lang="de-DE" sz="900" b="1" smtClean="0">
                <a:solidFill>
                  <a:schemeClr val="bg1"/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r>
              <a:rPr lang="de-DE" sz="900" dirty="0">
                <a:solidFill>
                  <a:schemeClr val="bg1"/>
                </a:solidFill>
                <a:cs typeface="+mn-cs"/>
              </a:rPr>
              <a:t> 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0" y="692150"/>
            <a:ext cx="9144000" cy="0"/>
          </a:xfrm>
          <a:prstGeom prst="line">
            <a:avLst/>
          </a:prstGeom>
          <a:ln w="9525">
            <a:solidFill>
              <a:srgbClr val="FDD20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1008112"/>
          </a:xfrm>
          <a:noFill/>
        </p:spPr>
        <p:txBody>
          <a:bodyPr lIns="360000">
            <a:noAutofit/>
          </a:bodyPr>
          <a:lstStyle>
            <a:lvl1pPr algn="l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1" name="Inhaltsplatzhalter 2"/>
          <p:cNvSpPr>
            <a:spLocks noGrp="1"/>
          </p:cNvSpPr>
          <p:nvPr>
            <p:ph idx="10"/>
          </p:nvPr>
        </p:nvSpPr>
        <p:spPr>
          <a:xfrm>
            <a:off x="4645025" y="2893939"/>
            <a:ext cx="3804243" cy="3388214"/>
          </a:xfrm>
        </p:spPr>
        <p:txBody>
          <a:bodyPr/>
          <a:lstStyle>
            <a:lvl1pPr>
              <a:buClr>
                <a:srgbClr val="FDD205"/>
              </a:buCl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rgbClr val="FDD205"/>
              </a:buCl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rgbClr val="FDD205"/>
              </a:buCl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rgbClr val="FDD205"/>
              </a:buCl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rgbClr val="FDD205"/>
              </a:buCl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2" name="Inhaltsplatzhalter 2"/>
          <p:cNvSpPr>
            <a:spLocks noGrp="1"/>
          </p:cNvSpPr>
          <p:nvPr>
            <p:ph idx="11"/>
          </p:nvPr>
        </p:nvSpPr>
        <p:spPr>
          <a:xfrm>
            <a:off x="503238" y="2060822"/>
            <a:ext cx="3804243" cy="792113"/>
          </a:xfrm>
        </p:spPr>
        <p:txBody>
          <a:bodyPr/>
          <a:lstStyle>
            <a:lvl1pPr marL="0" indent="0">
              <a:buClr>
                <a:srgbClr val="FDD205"/>
              </a:buClr>
              <a:buFontTx/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rgbClr val="FDD205"/>
              </a:buCl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rgbClr val="FDD205"/>
              </a:buCl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rgbClr val="FDD205"/>
              </a:buCl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rgbClr val="FDD205"/>
              </a:buCl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4" name="Inhaltsplatzhalter 2"/>
          <p:cNvSpPr>
            <a:spLocks noGrp="1"/>
          </p:cNvSpPr>
          <p:nvPr>
            <p:ph idx="12"/>
          </p:nvPr>
        </p:nvSpPr>
        <p:spPr>
          <a:xfrm>
            <a:off x="4644008" y="2060823"/>
            <a:ext cx="3804243" cy="792113"/>
          </a:xfrm>
        </p:spPr>
        <p:txBody>
          <a:bodyPr/>
          <a:lstStyle>
            <a:lvl1pPr marL="0" indent="0">
              <a:buClr>
                <a:srgbClr val="FDD205"/>
              </a:buClr>
              <a:buFontTx/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rgbClr val="FDD205"/>
              </a:buCl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rgbClr val="FDD205"/>
              </a:buCl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rgbClr val="FDD205"/>
              </a:buCl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rgbClr val="FDD205"/>
              </a:buCl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5" name="Inhaltsplatzhalter 2"/>
          <p:cNvSpPr>
            <a:spLocks noGrp="1"/>
          </p:cNvSpPr>
          <p:nvPr>
            <p:ph idx="13"/>
          </p:nvPr>
        </p:nvSpPr>
        <p:spPr>
          <a:xfrm>
            <a:off x="519705" y="2903139"/>
            <a:ext cx="3804243" cy="3388214"/>
          </a:xfrm>
        </p:spPr>
        <p:txBody>
          <a:bodyPr/>
          <a:lstStyle>
            <a:lvl1pPr>
              <a:buClr>
                <a:srgbClr val="FDD205"/>
              </a:buClr>
              <a:defRPr sz="2400">
                <a:solidFill>
                  <a:srgbClr val="918F90"/>
                </a:solidFill>
              </a:defRPr>
            </a:lvl1pPr>
            <a:lvl2pPr>
              <a:buClr>
                <a:srgbClr val="FDD205"/>
              </a:buClr>
              <a:defRPr sz="2000">
                <a:solidFill>
                  <a:srgbClr val="918F90"/>
                </a:solidFill>
              </a:defRPr>
            </a:lvl2pPr>
            <a:lvl3pPr>
              <a:buClr>
                <a:srgbClr val="FDD205"/>
              </a:buClr>
              <a:defRPr sz="1800">
                <a:solidFill>
                  <a:srgbClr val="918F90"/>
                </a:solidFill>
              </a:defRPr>
            </a:lvl3pPr>
            <a:lvl4pPr>
              <a:buClr>
                <a:srgbClr val="FDD205"/>
              </a:buClr>
              <a:defRPr sz="1600">
                <a:solidFill>
                  <a:srgbClr val="918F90"/>
                </a:solidFill>
              </a:defRPr>
            </a:lvl4pPr>
            <a:lvl5pPr>
              <a:buClr>
                <a:srgbClr val="FDD205"/>
              </a:buClr>
              <a:defRPr sz="1600">
                <a:solidFill>
                  <a:srgbClr val="918F9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5" name="Untertitel 2"/>
          <p:cNvSpPr txBox="1">
            <a:spLocks/>
          </p:cNvSpPr>
          <p:nvPr userDrawn="1"/>
        </p:nvSpPr>
        <p:spPr bwMode="auto">
          <a:xfrm>
            <a:off x="771736" y="218460"/>
            <a:ext cx="1838796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DE" sz="1400" dirty="0" smtClean="0"/>
              <a:t>Sucht</a:t>
            </a:r>
            <a:endParaRPr lang="de-DE" sz="1400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1" y="150418"/>
            <a:ext cx="319087" cy="4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558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115888"/>
            <a:ext cx="4460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8101013" y="6597650"/>
            <a:ext cx="1036637" cy="260350"/>
          </a:xfrm>
          <a:prstGeom prst="rect">
            <a:avLst/>
          </a:prstGeom>
          <a:solidFill>
            <a:srgbClr val="FDD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8"/>
          <p:cNvSpPr txBox="1">
            <a:spLocks noChangeArrowheads="1"/>
          </p:cNvSpPr>
          <p:nvPr userDrawn="1"/>
        </p:nvSpPr>
        <p:spPr bwMode="auto">
          <a:xfrm>
            <a:off x="503238" y="6616700"/>
            <a:ext cx="83899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chemeClr val="bg1"/>
                </a:solidFill>
                <a:cs typeface="+mn-cs"/>
              </a:rPr>
              <a:t>BGM Online	BKK 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Dachverband e.V.</a:t>
            </a:r>
            <a:r>
              <a:rPr lang="de-DE" sz="900" dirty="0">
                <a:solidFill>
                  <a:schemeClr val="bg1"/>
                </a:solidFill>
                <a:cs typeface="+mn-cs"/>
              </a:rPr>
              <a:t>	Abteilung Gesundheitsförderung	http://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www.bkk-dv.de </a:t>
            </a:r>
            <a:r>
              <a:rPr lang="de-DE" sz="900" dirty="0">
                <a:solidFill>
                  <a:schemeClr val="bg1"/>
                </a:solidFill>
                <a:cs typeface="+mn-cs"/>
              </a:rPr>
              <a:t>	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            </a:t>
            </a:r>
            <a:fld id="{9764A2E5-4964-48EB-BB2A-DCE5EDC2285C}" type="slidenum">
              <a:rPr lang="de-DE" sz="900" b="1" smtClean="0">
                <a:solidFill>
                  <a:schemeClr val="bg1"/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r>
              <a:rPr lang="de-DE" sz="900" dirty="0">
                <a:solidFill>
                  <a:schemeClr val="bg1"/>
                </a:solidFill>
                <a:cs typeface="+mn-cs"/>
              </a:rPr>
              <a:t> 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0" y="692150"/>
            <a:ext cx="9144000" cy="0"/>
          </a:xfrm>
          <a:prstGeom prst="line">
            <a:avLst/>
          </a:prstGeom>
          <a:ln w="9525">
            <a:solidFill>
              <a:srgbClr val="FDD20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el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1008112"/>
          </a:xfrm>
          <a:noFill/>
        </p:spPr>
        <p:txBody>
          <a:bodyPr lIns="360000">
            <a:noAutofit/>
          </a:bodyPr>
          <a:lstStyle>
            <a:lvl1pPr algn="l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0" name="Inhaltsplatzhalter 2"/>
          <p:cNvSpPr>
            <a:spLocks noGrp="1"/>
          </p:cNvSpPr>
          <p:nvPr>
            <p:ph idx="13"/>
          </p:nvPr>
        </p:nvSpPr>
        <p:spPr>
          <a:xfrm>
            <a:off x="179512" y="1988840"/>
            <a:ext cx="8784976" cy="4464496"/>
          </a:xfrm>
        </p:spPr>
        <p:txBody>
          <a:bodyPr lIns="360000"/>
          <a:lstStyle>
            <a:lvl1pPr>
              <a:buClr>
                <a:srgbClr val="FDD205"/>
              </a:buCl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rgbClr val="FDD205"/>
              </a:buCl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rgbClr val="FDD205"/>
              </a:buCl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rgbClr val="FDD205"/>
              </a:buCl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rgbClr val="FDD205"/>
              </a:buCl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Untertitel 2"/>
          <p:cNvSpPr txBox="1">
            <a:spLocks/>
          </p:cNvSpPr>
          <p:nvPr userDrawn="1"/>
        </p:nvSpPr>
        <p:spPr bwMode="auto">
          <a:xfrm>
            <a:off x="771736" y="218460"/>
            <a:ext cx="1838796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DE" sz="1400" dirty="0" smtClean="0"/>
              <a:t>Sucht</a:t>
            </a:r>
            <a:endParaRPr lang="de-DE" sz="1400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1" y="150418"/>
            <a:ext cx="319087" cy="4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92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1588" y="1052513"/>
            <a:ext cx="9144001" cy="5775325"/>
          </a:xfrm>
          <a:prstGeom prst="rect">
            <a:avLst/>
          </a:prstGeom>
          <a:solidFill>
            <a:srgbClr val="FDD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42888"/>
            <a:ext cx="5762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Users\cynthia\Desktop\transparenz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42"/>
          <a:stretch>
            <a:fillRect/>
          </a:stretch>
        </p:blipFill>
        <p:spPr bwMode="auto">
          <a:xfrm>
            <a:off x="6659563" y="3573463"/>
            <a:ext cx="2484437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1"/>
          <p:cNvSpPr/>
          <p:nvPr userDrawn="1"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Textfeld 12"/>
          <p:cNvSpPr txBox="1">
            <a:spLocks noChangeArrowheads="1"/>
          </p:cNvSpPr>
          <p:nvPr userDrawn="1"/>
        </p:nvSpPr>
        <p:spPr bwMode="auto">
          <a:xfrm>
            <a:off x="503238" y="6616700"/>
            <a:ext cx="83899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chemeClr val="bg1"/>
                </a:solidFill>
                <a:cs typeface="+mn-cs"/>
              </a:rPr>
              <a:t>BGM Online	BKK 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Dachverband e.V.</a:t>
            </a:r>
            <a:r>
              <a:rPr lang="de-DE" sz="900" dirty="0">
                <a:solidFill>
                  <a:schemeClr val="bg1"/>
                </a:solidFill>
                <a:cs typeface="+mn-cs"/>
              </a:rPr>
              <a:t>	Abteilung Gesundheitsförderung	http://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www.bkk-dv.de </a:t>
            </a:r>
            <a:r>
              <a:rPr lang="de-DE" sz="900" dirty="0">
                <a:solidFill>
                  <a:schemeClr val="bg1"/>
                </a:solidFill>
                <a:cs typeface="+mn-cs"/>
              </a:rPr>
              <a:t>	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            </a:t>
            </a:r>
            <a:fld id="{51427DC3-56E1-427E-9275-F65588187D9B}" type="slidenum">
              <a:rPr lang="de-DE" sz="900" b="1" smtClean="0">
                <a:solidFill>
                  <a:schemeClr val="bg1"/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r>
              <a:rPr lang="de-DE" sz="900" dirty="0">
                <a:solidFill>
                  <a:schemeClr val="bg1"/>
                </a:solidFill>
                <a:cs typeface="+mn-cs"/>
              </a:rPr>
              <a:t> </a:t>
            </a:r>
          </a:p>
        </p:txBody>
      </p:sp>
      <p:sp>
        <p:nvSpPr>
          <p:cNvPr id="28" name="Titel 1"/>
          <p:cNvSpPr>
            <a:spLocks noGrp="1"/>
          </p:cNvSpPr>
          <p:nvPr>
            <p:ph type="ctrTitle"/>
          </p:nvPr>
        </p:nvSpPr>
        <p:spPr>
          <a:xfrm>
            <a:off x="0" y="1757265"/>
            <a:ext cx="7772400" cy="879647"/>
          </a:xfrm>
          <a:solidFill>
            <a:schemeClr val="bg1"/>
          </a:solidFill>
        </p:spPr>
        <p:txBody>
          <a:bodyPr lIns="360000">
            <a:normAutofit/>
          </a:bodyPr>
          <a:lstStyle>
            <a:lvl1pPr algn="l">
              <a:defRPr sz="3200">
                <a:solidFill>
                  <a:srgbClr val="918F9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0" name="Inhaltsplatzhalter 2"/>
          <p:cNvSpPr>
            <a:spLocks noGrp="1"/>
          </p:cNvSpPr>
          <p:nvPr>
            <p:ph idx="1"/>
          </p:nvPr>
        </p:nvSpPr>
        <p:spPr>
          <a:xfrm>
            <a:off x="395536" y="3789040"/>
            <a:ext cx="3600400" cy="2448272"/>
          </a:xfrm>
        </p:spPr>
        <p:txBody>
          <a:bodyPr>
            <a:normAutofit/>
          </a:bodyPr>
          <a:lstStyle>
            <a:lvl1pPr marL="0" indent="0">
              <a:buClr>
                <a:srgbClr val="FDD205"/>
              </a:buCl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Clr>
                <a:srgbClr val="FDD205"/>
              </a:buClr>
              <a:buFontTx/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Clr>
                <a:srgbClr val="FDD205"/>
              </a:buClr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Clr>
                <a:srgbClr val="FDD205"/>
              </a:buClr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Clr>
                <a:srgbClr val="FDD205"/>
              </a:buClr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idx="10"/>
          </p:nvPr>
        </p:nvSpPr>
        <p:spPr>
          <a:xfrm>
            <a:off x="5076056" y="3789040"/>
            <a:ext cx="3600400" cy="2448272"/>
          </a:xfrm>
        </p:spPr>
        <p:txBody>
          <a:bodyPr>
            <a:normAutofit/>
          </a:bodyPr>
          <a:lstStyle>
            <a:lvl1pPr marL="0" indent="0">
              <a:buClr>
                <a:srgbClr val="FDD205"/>
              </a:buClr>
              <a:buFontTx/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Clr>
                <a:srgbClr val="FDD205"/>
              </a:buClr>
              <a:buFontTx/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Clr>
                <a:srgbClr val="FDD205"/>
              </a:buClr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Clr>
                <a:srgbClr val="FDD205"/>
              </a:buClr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Clr>
                <a:srgbClr val="FDD205"/>
              </a:buClr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1"/>
          </p:nvPr>
        </p:nvSpPr>
        <p:spPr>
          <a:xfrm>
            <a:off x="395536" y="3068960"/>
            <a:ext cx="3600400" cy="648072"/>
          </a:xfrm>
        </p:spPr>
        <p:txBody>
          <a:bodyPr>
            <a:noAutofit/>
          </a:bodyPr>
          <a:lstStyle>
            <a:lvl1pPr marL="0" indent="0">
              <a:buClr>
                <a:srgbClr val="FDD205"/>
              </a:buClr>
              <a:buFontTx/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Clr>
                <a:srgbClr val="FDD205"/>
              </a:buClr>
              <a:buFontTx/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Clr>
                <a:srgbClr val="FDD205"/>
              </a:buClr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Clr>
                <a:srgbClr val="FDD205"/>
              </a:buClr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Clr>
                <a:srgbClr val="FDD205"/>
              </a:buClr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9" name="Inhaltsplatzhalter 2"/>
          <p:cNvSpPr>
            <a:spLocks noGrp="1"/>
          </p:cNvSpPr>
          <p:nvPr>
            <p:ph idx="12"/>
          </p:nvPr>
        </p:nvSpPr>
        <p:spPr>
          <a:xfrm>
            <a:off x="5076056" y="3068960"/>
            <a:ext cx="3600400" cy="648072"/>
          </a:xfrm>
        </p:spPr>
        <p:txBody>
          <a:bodyPr>
            <a:noAutofit/>
          </a:bodyPr>
          <a:lstStyle>
            <a:lvl1pPr marL="0" indent="0">
              <a:buClr>
                <a:srgbClr val="FDD205"/>
              </a:buClr>
              <a:buFontTx/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Clr>
                <a:srgbClr val="FDD205"/>
              </a:buClr>
              <a:buFontTx/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Clr>
                <a:srgbClr val="FDD205"/>
              </a:buClr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Clr>
                <a:srgbClr val="FDD205"/>
              </a:buClr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Clr>
                <a:srgbClr val="FDD205"/>
              </a:buClr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Untertitel 2"/>
          <p:cNvSpPr txBox="1">
            <a:spLocks/>
          </p:cNvSpPr>
          <p:nvPr userDrawn="1"/>
        </p:nvSpPr>
        <p:spPr bwMode="auto">
          <a:xfrm>
            <a:off x="866775" y="320675"/>
            <a:ext cx="30813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DE" sz="2400" dirty="0" smtClean="0"/>
              <a:t>Sucht</a:t>
            </a:r>
            <a:endParaRPr lang="de-DE" sz="2400" dirty="0"/>
          </a:p>
        </p:txBody>
      </p:sp>
      <p:pic>
        <p:nvPicPr>
          <p:cNvPr id="15" name="Grafi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11150"/>
            <a:ext cx="34448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944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1019175"/>
            <a:ext cx="9137650" cy="5578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9137650" cy="1030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5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42888"/>
            <a:ext cx="5762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ntertitel 2"/>
          <p:cNvSpPr txBox="1">
            <a:spLocks/>
          </p:cNvSpPr>
          <p:nvPr userDrawn="1"/>
        </p:nvSpPr>
        <p:spPr bwMode="auto">
          <a:xfrm>
            <a:off x="866775" y="320675"/>
            <a:ext cx="30813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DE" sz="2400" dirty="0" smtClean="0"/>
              <a:t>Sucht</a:t>
            </a:r>
            <a:endParaRPr lang="de-DE" sz="2400" dirty="0"/>
          </a:p>
        </p:txBody>
      </p:sp>
      <p:pic>
        <p:nvPicPr>
          <p:cNvPr id="7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11150"/>
            <a:ext cx="34448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3644900"/>
            <a:ext cx="406082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 userDrawn="1"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8101013" y="6597650"/>
            <a:ext cx="1036637" cy="260350"/>
          </a:xfrm>
          <a:prstGeom prst="rect">
            <a:avLst/>
          </a:prstGeom>
          <a:solidFill>
            <a:srgbClr val="FDD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Textfeld 10"/>
          <p:cNvSpPr txBox="1">
            <a:spLocks noChangeArrowheads="1"/>
          </p:cNvSpPr>
          <p:nvPr userDrawn="1"/>
        </p:nvSpPr>
        <p:spPr bwMode="auto">
          <a:xfrm>
            <a:off x="503238" y="6616700"/>
            <a:ext cx="83899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chemeClr val="bg1"/>
                </a:solidFill>
                <a:cs typeface="+mn-cs"/>
              </a:rPr>
              <a:t>BGM Online	BKK 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Dachverband e.V.</a:t>
            </a:r>
            <a:r>
              <a:rPr lang="de-DE" sz="900" dirty="0">
                <a:solidFill>
                  <a:schemeClr val="bg1"/>
                </a:solidFill>
                <a:cs typeface="+mn-cs"/>
              </a:rPr>
              <a:t>	Abteilung Gesundheitsförderung	http://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www.bkk-dv.de </a:t>
            </a:r>
            <a:r>
              <a:rPr lang="de-DE" sz="900" dirty="0">
                <a:solidFill>
                  <a:schemeClr val="bg1"/>
                </a:solidFill>
                <a:cs typeface="+mn-cs"/>
              </a:rPr>
              <a:t>	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            </a:t>
            </a:r>
            <a:fld id="{8A21427F-3401-4CE3-9E92-D43E94FDFAA4}" type="slidenum">
              <a:rPr lang="de-DE" sz="900" b="1" smtClean="0">
                <a:solidFill>
                  <a:schemeClr val="bg1"/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r>
              <a:rPr lang="de-DE" sz="900" dirty="0">
                <a:solidFill>
                  <a:schemeClr val="bg1"/>
                </a:solidFill>
                <a:cs typeface="+mn-cs"/>
              </a:rPr>
              <a:t> </a:t>
            </a:r>
          </a:p>
        </p:txBody>
      </p:sp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0" y="2751063"/>
            <a:ext cx="6084168" cy="1470025"/>
          </a:xfrm>
          <a:solidFill>
            <a:srgbClr val="FDD205">
              <a:alpha val="91000"/>
            </a:srgbClr>
          </a:solidFill>
        </p:spPr>
        <p:txBody>
          <a:bodyPr lIns="36000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5428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1052513"/>
            <a:ext cx="9144000" cy="5775325"/>
          </a:xfrm>
          <a:prstGeom prst="rect">
            <a:avLst/>
          </a:prstGeom>
          <a:solidFill>
            <a:srgbClr val="FDD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4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42888"/>
            <a:ext cx="5762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424363"/>
            <a:ext cx="2968625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Textfeld 6"/>
          <p:cNvSpPr txBox="1">
            <a:spLocks noChangeArrowheads="1"/>
          </p:cNvSpPr>
          <p:nvPr userDrawn="1"/>
        </p:nvSpPr>
        <p:spPr bwMode="auto">
          <a:xfrm>
            <a:off x="503238" y="6616700"/>
            <a:ext cx="83899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chemeClr val="bg1"/>
                </a:solidFill>
                <a:cs typeface="+mn-cs"/>
              </a:rPr>
              <a:t>BGM Online	BKK 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Dachverband e.V.</a:t>
            </a:r>
            <a:r>
              <a:rPr lang="de-DE" sz="900" dirty="0">
                <a:solidFill>
                  <a:schemeClr val="bg1"/>
                </a:solidFill>
                <a:cs typeface="+mn-cs"/>
              </a:rPr>
              <a:t>	Abteilung Gesundheitsförderung	http://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www.bkk-dv.de </a:t>
            </a:r>
            <a:r>
              <a:rPr lang="de-DE" sz="900" dirty="0">
                <a:solidFill>
                  <a:schemeClr val="bg1"/>
                </a:solidFill>
                <a:cs typeface="+mn-cs"/>
              </a:rPr>
              <a:t>	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            </a:t>
            </a:r>
            <a:fld id="{F628E6E7-D042-4738-B2EF-E72431B6049C}" type="slidenum">
              <a:rPr lang="de-DE" sz="900" b="1" smtClean="0">
                <a:solidFill>
                  <a:schemeClr val="bg1"/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r>
              <a:rPr lang="de-DE" sz="900" dirty="0">
                <a:solidFill>
                  <a:schemeClr val="bg1"/>
                </a:solidFill>
                <a:cs typeface="+mn-cs"/>
              </a:rPr>
              <a:t> </a:t>
            </a:r>
          </a:p>
        </p:txBody>
      </p:sp>
      <p:sp>
        <p:nvSpPr>
          <p:cNvPr id="8" name="Untertitel 2"/>
          <p:cNvSpPr txBox="1">
            <a:spLocks/>
          </p:cNvSpPr>
          <p:nvPr userDrawn="1"/>
        </p:nvSpPr>
        <p:spPr bwMode="auto">
          <a:xfrm>
            <a:off x="866775" y="320675"/>
            <a:ext cx="30813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DE" sz="2400" dirty="0" smtClean="0"/>
              <a:t>Sucht</a:t>
            </a:r>
            <a:endParaRPr lang="de-DE" sz="2400" dirty="0"/>
          </a:p>
        </p:txBody>
      </p:sp>
      <p:pic>
        <p:nvPicPr>
          <p:cNvPr id="9" name="Grafi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11150"/>
            <a:ext cx="34448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0" y="2751063"/>
            <a:ext cx="7772400" cy="1470025"/>
          </a:xfrm>
          <a:solidFill>
            <a:schemeClr val="bg1"/>
          </a:solidFill>
        </p:spPr>
        <p:txBody>
          <a:bodyPr lIns="360000">
            <a:normAutofit/>
          </a:bodyPr>
          <a:lstStyle>
            <a:lvl1pPr algn="l">
              <a:defRPr sz="3200">
                <a:solidFill>
                  <a:srgbClr val="918F9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5373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tertitel 2"/>
          <p:cNvSpPr txBox="1">
            <a:spLocks/>
          </p:cNvSpPr>
          <p:nvPr userDrawn="1"/>
        </p:nvSpPr>
        <p:spPr bwMode="auto">
          <a:xfrm>
            <a:off x="771736" y="218460"/>
            <a:ext cx="1838796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DE" sz="1400" dirty="0" smtClean="0"/>
              <a:t>Sucht</a:t>
            </a:r>
            <a:endParaRPr lang="de-DE" sz="1400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1" y="150418"/>
            <a:ext cx="319087" cy="4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115888"/>
            <a:ext cx="4460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8101013" y="6597650"/>
            <a:ext cx="1036637" cy="260350"/>
          </a:xfrm>
          <a:prstGeom prst="rect">
            <a:avLst/>
          </a:prstGeom>
          <a:solidFill>
            <a:srgbClr val="FDD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8"/>
          <p:cNvSpPr txBox="1">
            <a:spLocks noChangeArrowheads="1"/>
          </p:cNvSpPr>
          <p:nvPr userDrawn="1"/>
        </p:nvSpPr>
        <p:spPr bwMode="auto">
          <a:xfrm>
            <a:off x="503238" y="6616700"/>
            <a:ext cx="83899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chemeClr val="bg1"/>
                </a:solidFill>
                <a:cs typeface="+mn-cs"/>
              </a:rPr>
              <a:t>BGM Online	BKK 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Dachverband e.V.</a:t>
            </a:r>
            <a:r>
              <a:rPr lang="de-DE" sz="900" dirty="0">
                <a:solidFill>
                  <a:schemeClr val="bg1"/>
                </a:solidFill>
                <a:cs typeface="+mn-cs"/>
              </a:rPr>
              <a:t>	Abteilung Gesundheitsförderung	http://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www.bkk-dv.de </a:t>
            </a:r>
            <a:r>
              <a:rPr lang="de-DE" sz="900" dirty="0">
                <a:solidFill>
                  <a:schemeClr val="bg1"/>
                </a:solidFill>
                <a:cs typeface="+mn-cs"/>
              </a:rPr>
              <a:t>	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            </a:t>
            </a:r>
            <a:fld id="{CDE0F288-0B1C-4EE7-82A7-24934436BC78}" type="slidenum">
              <a:rPr lang="de-DE" sz="900" b="1" smtClean="0">
                <a:solidFill>
                  <a:schemeClr val="bg1"/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r>
              <a:rPr lang="de-DE" sz="900" dirty="0">
                <a:solidFill>
                  <a:schemeClr val="bg1"/>
                </a:solidFill>
                <a:cs typeface="+mn-cs"/>
              </a:rPr>
              <a:t> </a:t>
            </a:r>
          </a:p>
        </p:txBody>
      </p:sp>
      <p:pic>
        <p:nvPicPr>
          <p:cNvPr id="10" name="Grafik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4149725"/>
            <a:ext cx="305276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Gerade Verbindung 10"/>
          <p:cNvCxnSpPr/>
          <p:nvPr userDrawn="1"/>
        </p:nvCxnSpPr>
        <p:spPr>
          <a:xfrm>
            <a:off x="0" y="692150"/>
            <a:ext cx="9144000" cy="0"/>
          </a:xfrm>
          <a:prstGeom prst="line">
            <a:avLst/>
          </a:prstGeom>
          <a:ln w="9525">
            <a:solidFill>
              <a:srgbClr val="FDD20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el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1008112"/>
          </a:xfrm>
          <a:noFill/>
        </p:spPr>
        <p:txBody>
          <a:bodyPr lIns="360000">
            <a:noAutofit/>
          </a:bodyPr>
          <a:lstStyle>
            <a:lvl1pPr algn="l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0" name="Inhaltsplatzhalter 2"/>
          <p:cNvSpPr>
            <a:spLocks noGrp="1"/>
          </p:cNvSpPr>
          <p:nvPr>
            <p:ph idx="13"/>
          </p:nvPr>
        </p:nvSpPr>
        <p:spPr>
          <a:xfrm>
            <a:off x="179512" y="1988840"/>
            <a:ext cx="8784976" cy="4464496"/>
          </a:xfrm>
        </p:spPr>
        <p:txBody>
          <a:bodyPr lIns="360000"/>
          <a:lstStyle>
            <a:lvl1pPr>
              <a:buClr>
                <a:srgbClr val="FDD205"/>
              </a:buCl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rgbClr val="FDD205"/>
              </a:buCl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rgbClr val="FDD205"/>
              </a:buCl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rgbClr val="FDD205"/>
              </a:buCl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rgbClr val="FDD205"/>
              </a:buCl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353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Worx_Stefan\Projekte\zone35\BKK_Bilddatenbank\DVD_01\42-2158344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6"/>
          <a:stretch>
            <a:fillRect/>
          </a:stretch>
        </p:blipFill>
        <p:spPr bwMode="auto">
          <a:xfrm>
            <a:off x="0" y="692150"/>
            <a:ext cx="91440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115888"/>
            <a:ext cx="4460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 userDrawn="1"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8101013" y="6597650"/>
            <a:ext cx="1036637" cy="260350"/>
          </a:xfrm>
          <a:prstGeom prst="rect">
            <a:avLst/>
          </a:prstGeom>
          <a:solidFill>
            <a:srgbClr val="FDD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Textfeld 9"/>
          <p:cNvSpPr txBox="1">
            <a:spLocks noChangeArrowheads="1"/>
          </p:cNvSpPr>
          <p:nvPr userDrawn="1"/>
        </p:nvSpPr>
        <p:spPr bwMode="auto">
          <a:xfrm>
            <a:off x="503238" y="6616700"/>
            <a:ext cx="83899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chemeClr val="bg1"/>
                </a:solidFill>
                <a:cs typeface="+mn-cs"/>
              </a:rPr>
              <a:t>BGM Online	BKK 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Dachverband e.V.</a:t>
            </a:r>
            <a:r>
              <a:rPr lang="de-DE" sz="900" dirty="0">
                <a:solidFill>
                  <a:schemeClr val="bg1"/>
                </a:solidFill>
                <a:cs typeface="+mn-cs"/>
              </a:rPr>
              <a:t>	Abteilung Gesundheitsförderung	http://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www.bkk-dv.de </a:t>
            </a:r>
            <a:r>
              <a:rPr lang="de-DE" sz="900" dirty="0">
                <a:solidFill>
                  <a:schemeClr val="bg1"/>
                </a:solidFill>
                <a:cs typeface="+mn-cs"/>
              </a:rPr>
              <a:t>	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            </a:t>
            </a:r>
            <a:fld id="{FE231732-2DC3-4C09-A244-870132EA3471}" type="slidenum">
              <a:rPr lang="de-DE" sz="900" b="1" smtClean="0">
                <a:solidFill>
                  <a:schemeClr val="bg1"/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r>
              <a:rPr lang="de-DE" sz="900" dirty="0">
                <a:solidFill>
                  <a:schemeClr val="bg1"/>
                </a:solidFill>
                <a:cs typeface="+mn-cs"/>
              </a:rPr>
              <a:t> </a:t>
            </a: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692150"/>
            <a:ext cx="9144000" cy="0"/>
          </a:xfrm>
          <a:prstGeom prst="line">
            <a:avLst/>
          </a:prstGeom>
          <a:ln w="9525">
            <a:solidFill>
              <a:srgbClr val="FDD20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2"/>
          <p:cNvSpPr>
            <a:spLocks noGrp="1"/>
          </p:cNvSpPr>
          <p:nvPr>
            <p:ph idx="11"/>
          </p:nvPr>
        </p:nvSpPr>
        <p:spPr>
          <a:xfrm>
            <a:off x="395536" y="2132856"/>
            <a:ext cx="6387648" cy="601573"/>
          </a:xfrm>
          <a:solidFill>
            <a:srgbClr val="FDD205">
              <a:alpha val="90000"/>
            </a:srgbClr>
          </a:solidFill>
        </p:spPr>
        <p:txBody>
          <a:bodyPr lIns="360000" tIns="144000">
            <a:noAutofit/>
          </a:bodyPr>
          <a:lstStyle>
            <a:lvl1pPr marL="0" indent="0">
              <a:buClr>
                <a:srgbClr val="FDD205"/>
              </a:buClr>
              <a:buFontTx/>
              <a:buNone/>
              <a:defRPr sz="2400" b="1">
                <a:solidFill>
                  <a:schemeClr val="bg1"/>
                </a:solidFill>
              </a:defRPr>
            </a:lvl1pPr>
            <a:lvl2pPr>
              <a:buClr>
                <a:srgbClr val="FDD205"/>
              </a:buCl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rgbClr val="FDD205"/>
              </a:buCl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rgbClr val="FDD205"/>
              </a:buCl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rgbClr val="FDD205"/>
              </a:buCl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395536" y="2734430"/>
            <a:ext cx="6387648" cy="1918708"/>
          </a:xfrm>
          <a:solidFill>
            <a:schemeClr val="bg1">
              <a:lumMod val="50000"/>
              <a:alpha val="90000"/>
            </a:schemeClr>
          </a:solidFill>
        </p:spPr>
        <p:txBody>
          <a:bodyPr lIns="360000" tIns="144000"/>
          <a:lstStyle>
            <a:lvl1pPr>
              <a:buClr>
                <a:srgbClr val="FDD205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rgbClr val="FDD205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rgbClr val="FDD205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rgbClr val="FDD205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rgbClr val="FDD205"/>
              </a:buCl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4" name="Untertitel 2"/>
          <p:cNvSpPr txBox="1">
            <a:spLocks/>
          </p:cNvSpPr>
          <p:nvPr userDrawn="1"/>
        </p:nvSpPr>
        <p:spPr bwMode="auto">
          <a:xfrm>
            <a:off x="771736" y="218460"/>
            <a:ext cx="1838796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DE" sz="1400" dirty="0" smtClean="0"/>
              <a:t>Sucht</a:t>
            </a:r>
            <a:endParaRPr lang="de-DE" sz="1400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1" y="150418"/>
            <a:ext cx="319087" cy="4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17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932363" y="696913"/>
            <a:ext cx="4211637" cy="5905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8101013" y="6597650"/>
            <a:ext cx="1036637" cy="260350"/>
          </a:xfrm>
          <a:prstGeom prst="rect">
            <a:avLst/>
          </a:prstGeom>
          <a:solidFill>
            <a:srgbClr val="FDD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Textfeld 7"/>
          <p:cNvSpPr txBox="1">
            <a:spLocks noChangeArrowheads="1"/>
          </p:cNvSpPr>
          <p:nvPr userDrawn="1"/>
        </p:nvSpPr>
        <p:spPr bwMode="auto">
          <a:xfrm>
            <a:off x="503238" y="6616700"/>
            <a:ext cx="83899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chemeClr val="bg1"/>
                </a:solidFill>
                <a:cs typeface="+mn-cs"/>
              </a:rPr>
              <a:t>BGM Online	BKK 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Dachverband e.V.</a:t>
            </a:r>
            <a:r>
              <a:rPr lang="de-DE" sz="900" dirty="0">
                <a:solidFill>
                  <a:schemeClr val="bg1"/>
                </a:solidFill>
                <a:cs typeface="+mn-cs"/>
              </a:rPr>
              <a:t>	Abteilung Gesundheitsförderung	http://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www.bkk-dv.de </a:t>
            </a:r>
            <a:r>
              <a:rPr lang="de-DE" sz="900" dirty="0">
                <a:solidFill>
                  <a:schemeClr val="bg1"/>
                </a:solidFill>
                <a:cs typeface="+mn-cs"/>
              </a:rPr>
              <a:t>	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            </a:t>
            </a:r>
            <a:fld id="{FAE869FA-1274-45BC-AB3D-04585E788A67}" type="slidenum">
              <a:rPr lang="de-DE" sz="900" b="1" smtClean="0">
                <a:solidFill>
                  <a:schemeClr val="bg1"/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r>
              <a:rPr lang="de-DE" sz="900" dirty="0">
                <a:solidFill>
                  <a:schemeClr val="bg1"/>
                </a:solidFill>
                <a:cs typeface="+mn-cs"/>
              </a:rPr>
              <a:t> 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115888"/>
            <a:ext cx="4460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Gerade Verbindung 11"/>
          <p:cNvCxnSpPr/>
          <p:nvPr userDrawn="1"/>
        </p:nvCxnSpPr>
        <p:spPr>
          <a:xfrm>
            <a:off x="0" y="692150"/>
            <a:ext cx="9144000" cy="0"/>
          </a:xfrm>
          <a:prstGeom prst="line">
            <a:avLst/>
          </a:prstGeom>
          <a:ln w="9525">
            <a:solidFill>
              <a:srgbClr val="FDD20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nhaltsplatzhalter 2"/>
          <p:cNvSpPr>
            <a:spLocks noGrp="1"/>
          </p:cNvSpPr>
          <p:nvPr>
            <p:ph idx="1"/>
          </p:nvPr>
        </p:nvSpPr>
        <p:spPr>
          <a:xfrm>
            <a:off x="5220072" y="1052736"/>
            <a:ext cx="3671590" cy="5205041"/>
          </a:xfrm>
        </p:spPr>
        <p:txBody>
          <a:bodyPr/>
          <a:lstStyle>
            <a:lvl1pPr>
              <a:buClr>
                <a:srgbClr val="FDD205"/>
              </a:buClr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rgbClr val="FDD205"/>
              </a:buClr>
              <a:defRPr sz="2800"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rgbClr val="FDD205"/>
              </a:buCl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rgbClr val="FDD205"/>
              </a:buClr>
              <a:defRPr sz="2000"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rgbClr val="FDD205"/>
              </a:buClr>
              <a:defRPr sz="20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6" name="Untertitel 2"/>
          <p:cNvSpPr>
            <a:spLocks noGrp="1"/>
          </p:cNvSpPr>
          <p:nvPr>
            <p:ph type="subTitle" idx="10"/>
          </p:nvPr>
        </p:nvSpPr>
        <p:spPr>
          <a:xfrm>
            <a:off x="539552" y="5301208"/>
            <a:ext cx="3767699" cy="36004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1"/>
          </p:nvPr>
        </p:nvSpPr>
        <p:spPr>
          <a:xfrm>
            <a:off x="732292" y="1052736"/>
            <a:ext cx="3335651" cy="4176464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13" name="Untertitel 2"/>
          <p:cNvSpPr txBox="1">
            <a:spLocks/>
          </p:cNvSpPr>
          <p:nvPr userDrawn="1"/>
        </p:nvSpPr>
        <p:spPr bwMode="auto">
          <a:xfrm>
            <a:off x="771736" y="218460"/>
            <a:ext cx="1838796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DE" sz="1400" dirty="0" smtClean="0"/>
              <a:t>Sucht</a:t>
            </a:r>
            <a:endParaRPr lang="de-DE" sz="1400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1" y="150418"/>
            <a:ext cx="319087" cy="4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370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ynthia\Desktop\A9R7A9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341438"/>
            <a:ext cx="3976688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4"/>
          <p:cNvCxnSpPr/>
          <p:nvPr userDrawn="1"/>
        </p:nvCxnSpPr>
        <p:spPr>
          <a:xfrm>
            <a:off x="4932363" y="981075"/>
            <a:ext cx="0" cy="53276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/>
          <p:cNvSpPr/>
          <p:nvPr userDrawn="1"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8101013" y="6597650"/>
            <a:ext cx="1036637" cy="260350"/>
          </a:xfrm>
          <a:prstGeom prst="rect">
            <a:avLst/>
          </a:prstGeom>
          <a:solidFill>
            <a:srgbClr val="FDD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Textfeld 7"/>
          <p:cNvSpPr txBox="1">
            <a:spLocks noChangeArrowheads="1"/>
          </p:cNvSpPr>
          <p:nvPr userDrawn="1"/>
        </p:nvSpPr>
        <p:spPr bwMode="auto">
          <a:xfrm>
            <a:off x="503238" y="6616700"/>
            <a:ext cx="83899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chemeClr val="bg1"/>
                </a:solidFill>
                <a:cs typeface="+mn-cs"/>
              </a:rPr>
              <a:t>BGM Online	BKK 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Dachverband e.V.</a:t>
            </a:r>
            <a:r>
              <a:rPr lang="de-DE" sz="900" dirty="0">
                <a:solidFill>
                  <a:schemeClr val="bg1"/>
                </a:solidFill>
                <a:cs typeface="+mn-cs"/>
              </a:rPr>
              <a:t>	Abteilung Gesundheitsförderung	http://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www.bkk-dv.de </a:t>
            </a:r>
            <a:r>
              <a:rPr lang="de-DE" sz="900" dirty="0">
                <a:solidFill>
                  <a:schemeClr val="bg1"/>
                </a:solidFill>
                <a:cs typeface="+mn-cs"/>
              </a:rPr>
              <a:t>	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            </a:t>
            </a:r>
            <a:fld id="{DD623F27-1ADD-4174-A7AE-CCBC6AF2E3A0}" type="slidenum">
              <a:rPr lang="de-DE" sz="900" b="1" smtClean="0">
                <a:solidFill>
                  <a:schemeClr val="bg1"/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r>
              <a:rPr lang="de-DE" sz="900" dirty="0">
                <a:solidFill>
                  <a:schemeClr val="bg1"/>
                </a:solidFill>
                <a:cs typeface="+mn-cs"/>
              </a:rPr>
              <a:t> 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115888"/>
            <a:ext cx="4460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Gerade Verbindung 11"/>
          <p:cNvCxnSpPr/>
          <p:nvPr userDrawn="1"/>
        </p:nvCxnSpPr>
        <p:spPr>
          <a:xfrm>
            <a:off x="0" y="692150"/>
            <a:ext cx="9144000" cy="0"/>
          </a:xfrm>
          <a:prstGeom prst="line">
            <a:avLst/>
          </a:prstGeom>
          <a:ln w="9525">
            <a:solidFill>
              <a:srgbClr val="FDD20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nhaltsplatzhalter 2"/>
          <p:cNvSpPr>
            <a:spLocks noGrp="1"/>
          </p:cNvSpPr>
          <p:nvPr>
            <p:ph idx="1"/>
          </p:nvPr>
        </p:nvSpPr>
        <p:spPr>
          <a:xfrm>
            <a:off x="5220072" y="1052736"/>
            <a:ext cx="3671590" cy="5205041"/>
          </a:xfrm>
        </p:spPr>
        <p:txBody>
          <a:bodyPr/>
          <a:lstStyle>
            <a:lvl1pPr>
              <a:buClr>
                <a:srgbClr val="FDD205"/>
              </a:buClr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rgbClr val="FDD205"/>
              </a:buClr>
              <a:defRPr sz="2800"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rgbClr val="FDD205"/>
              </a:buCl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rgbClr val="FDD205"/>
              </a:buClr>
              <a:defRPr sz="2000"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rgbClr val="FDD205"/>
              </a:buClr>
              <a:defRPr sz="20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30" name="Untertitel 2"/>
          <p:cNvSpPr>
            <a:spLocks noGrp="1"/>
          </p:cNvSpPr>
          <p:nvPr>
            <p:ph type="subTitle" idx="10"/>
          </p:nvPr>
        </p:nvSpPr>
        <p:spPr>
          <a:xfrm>
            <a:off x="539552" y="5301208"/>
            <a:ext cx="3767699" cy="360040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Untertitel 2"/>
          <p:cNvSpPr txBox="1">
            <a:spLocks/>
          </p:cNvSpPr>
          <p:nvPr userDrawn="1"/>
        </p:nvSpPr>
        <p:spPr bwMode="auto">
          <a:xfrm>
            <a:off x="771736" y="218460"/>
            <a:ext cx="1838796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DE" sz="1400" dirty="0" smtClean="0"/>
              <a:t>Sucht</a:t>
            </a:r>
            <a:endParaRPr lang="de-DE" sz="1400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1" y="150418"/>
            <a:ext cx="319087" cy="4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481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4932363" y="981075"/>
            <a:ext cx="0" cy="53276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4"/>
          <p:cNvSpPr/>
          <p:nvPr userDrawn="1"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8101013" y="6597650"/>
            <a:ext cx="1036637" cy="260350"/>
          </a:xfrm>
          <a:prstGeom prst="rect">
            <a:avLst/>
          </a:prstGeom>
          <a:solidFill>
            <a:srgbClr val="FDD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Textfeld 6"/>
          <p:cNvSpPr txBox="1">
            <a:spLocks noChangeArrowheads="1"/>
          </p:cNvSpPr>
          <p:nvPr userDrawn="1"/>
        </p:nvSpPr>
        <p:spPr bwMode="auto">
          <a:xfrm>
            <a:off x="503238" y="6616700"/>
            <a:ext cx="83899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chemeClr val="bg1"/>
                </a:solidFill>
                <a:cs typeface="+mn-cs"/>
              </a:rPr>
              <a:t>BGM Online	BKK 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Dachverband e.V.</a:t>
            </a:r>
            <a:r>
              <a:rPr lang="de-DE" sz="900" dirty="0">
                <a:solidFill>
                  <a:schemeClr val="bg1"/>
                </a:solidFill>
                <a:cs typeface="+mn-cs"/>
              </a:rPr>
              <a:t>	Abteilung Gesundheitsförderung	http://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www.bkk-dv.de </a:t>
            </a:r>
            <a:r>
              <a:rPr lang="de-DE" sz="900" dirty="0">
                <a:solidFill>
                  <a:schemeClr val="bg1"/>
                </a:solidFill>
                <a:cs typeface="+mn-cs"/>
              </a:rPr>
              <a:t>	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            </a:t>
            </a:r>
            <a:fld id="{6937896D-EB88-47E8-A609-90DA3BB81816}" type="slidenum">
              <a:rPr lang="de-DE" sz="900" b="1" smtClean="0">
                <a:solidFill>
                  <a:schemeClr val="bg1"/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r>
              <a:rPr lang="de-DE" sz="900" dirty="0">
                <a:solidFill>
                  <a:schemeClr val="bg1"/>
                </a:solidFill>
                <a:cs typeface="+mn-cs"/>
              </a:rPr>
              <a:t> </a:t>
            </a:r>
          </a:p>
        </p:txBody>
      </p:sp>
      <p:pic>
        <p:nvPicPr>
          <p:cNvPr id="8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115888"/>
            <a:ext cx="4460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Gerade Verbindung 10"/>
          <p:cNvCxnSpPr/>
          <p:nvPr userDrawn="1"/>
        </p:nvCxnSpPr>
        <p:spPr>
          <a:xfrm>
            <a:off x="0" y="692150"/>
            <a:ext cx="9144000" cy="0"/>
          </a:xfrm>
          <a:prstGeom prst="line">
            <a:avLst/>
          </a:prstGeom>
          <a:ln w="9525">
            <a:solidFill>
              <a:srgbClr val="FDD20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nhaltsplatzhalter 2"/>
          <p:cNvSpPr>
            <a:spLocks noGrp="1"/>
          </p:cNvSpPr>
          <p:nvPr>
            <p:ph idx="1"/>
          </p:nvPr>
        </p:nvSpPr>
        <p:spPr>
          <a:xfrm>
            <a:off x="563914" y="1052736"/>
            <a:ext cx="3671590" cy="5205041"/>
          </a:xfrm>
        </p:spPr>
        <p:txBody>
          <a:bodyPr/>
          <a:lstStyle>
            <a:lvl1pPr>
              <a:buClr>
                <a:srgbClr val="FDD205"/>
              </a:buClr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rgbClr val="FDD205"/>
              </a:buClr>
              <a:defRPr sz="2800"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rgbClr val="FDD205"/>
              </a:buCl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rgbClr val="FDD205"/>
              </a:buClr>
              <a:defRPr sz="2000"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rgbClr val="FDD205"/>
              </a:buClr>
              <a:defRPr sz="20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1"/>
          </p:nvPr>
        </p:nvSpPr>
        <p:spPr>
          <a:xfrm>
            <a:off x="4932040" y="714648"/>
            <a:ext cx="4211960" cy="5905500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13" name="Untertitel 2"/>
          <p:cNvSpPr txBox="1">
            <a:spLocks/>
          </p:cNvSpPr>
          <p:nvPr userDrawn="1"/>
        </p:nvSpPr>
        <p:spPr bwMode="auto">
          <a:xfrm>
            <a:off x="771736" y="218460"/>
            <a:ext cx="1838796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DE" sz="1400" dirty="0" smtClean="0"/>
              <a:t>Sucht</a:t>
            </a:r>
            <a:endParaRPr lang="de-DE" sz="1400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1" y="150418"/>
            <a:ext cx="319087" cy="4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334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115888"/>
            <a:ext cx="4460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 userDrawn="1"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8101013" y="6597650"/>
            <a:ext cx="1036637" cy="260350"/>
          </a:xfrm>
          <a:prstGeom prst="rect">
            <a:avLst/>
          </a:prstGeom>
          <a:solidFill>
            <a:srgbClr val="FDD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Textfeld 9"/>
          <p:cNvSpPr txBox="1">
            <a:spLocks noChangeArrowheads="1"/>
          </p:cNvSpPr>
          <p:nvPr userDrawn="1"/>
        </p:nvSpPr>
        <p:spPr bwMode="auto">
          <a:xfrm>
            <a:off x="503238" y="6616700"/>
            <a:ext cx="83899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chemeClr val="bg1"/>
                </a:solidFill>
                <a:cs typeface="+mn-cs"/>
              </a:rPr>
              <a:t>BGM Online	BKK 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Dachverband e.V.</a:t>
            </a:r>
            <a:r>
              <a:rPr lang="de-DE" sz="900" dirty="0">
                <a:solidFill>
                  <a:schemeClr val="bg1"/>
                </a:solidFill>
                <a:cs typeface="+mn-cs"/>
              </a:rPr>
              <a:t>	Abteilung Gesundheitsförderung	http://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www.bkk-dv.de </a:t>
            </a:r>
            <a:r>
              <a:rPr lang="de-DE" sz="900" dirty="0">
                <a:solidFill>
                  <a:schemeClr val="bg1"/>
                </a:solidFill>
                <a:cs typeface="+mn-cs"/>
              </a:rPr>
              <a:t>	</a:t>
            </a:r>
            <a:r>
              <a:rPr lang="de-DE" sz="900" dirty="0" smtClean="0">
                <a:solidFill>
                  <a:schemeClr val="bg1"/>
                </a:solidFill>
                <a:cs typeface="+mn-cs"/>
              </a:rPr>
              <a:t>            </a:t>
            </a:r>
            <a:fld id="{5A899ED9-9E3B-49CA-9D88-FAE3B2484FDA}" type="slidenum">
              <a:rPr lang="de-DE" sz="900" b="1" smtClean="0">
                <a:solidFill>
                  <a:schemeClr val="bg1"/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r>
              <a:rPr lang="de-DE" sz="900" dirty="0">
                <a:solidFill>
                  <a:schemeClr val="bg1"/>
                </a:solidFill>
                <a:cs typeface="+mn-cs"/>
              </a:rPr>
              <a:t> 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0" y="692150"/>
            <a:ext cx="9144000" cy="0"/>
          </a:xfrm>
          <a:prstGeom prst="line">
            <a:avLst/>
          </a:prstGeom>
          <a:ln w="9525">
            <a:solidFill>
              <a:srgbClr val="FDD20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Bildplatzhalter 2"/>
          <p:cNvSpPr>
            <a:spLocks noGrp="1"/>
          </p:cNvSpPr>
          <p:nvPr>
            <p:ph type="pic" sz="quarter" idx="11"/>
          </p:nvPr>
        </p:nvSpPr>
        <p:spPr>
          <a:xfrm>
            <a:off x="0" y="714648"/>
            <a:ext cx="9144000" cy="5905500"/>
          </a:xfrm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971600" y="1340768"/>
            <a:ext cx="1980511" cy="1426259"/>
          </a:xfrm>
        </p:spPr>
        <p:txBody>
          <a:bodyPr>
            <a:normAutofit/>
          </a:bodyPr>
          <a:lstStyle>
            <a:lvl1pPr marL="0" indent="0" algn="ctr">
              <a:buClr>
                <a:srgbClr val="FDD205"/>
              </a:buClr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Clr>
                <a:srgbClr val="FDD205"/>
              </a:buClr>
              <a:buFontTx/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Clr>
                <a:srgbClr val="FDD205"/>
              </a:buClr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Clr>
                <a:srgbClr val="FDD205"/>
              </a:buClr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Clr>
                <a:srgbClr val="FDD205"/>
              </a:buClr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idx="10"/>
          </p:nvPr>
        </p:nvSpPr>
        <p:spPr>
          <a:xfrm>
            <a:off x="3134097" y="1907643"/>
            <a:ext cx="1980511" cy="1426259"/>
          </a:xfrm>
        </p:spPr>
        <p:txBody>
          <a:bodyPr>
            <a:normAutofit/>
          </a:bodyPr>
          <a:lstStyle>
            <a:lvl1pPr marL="0" indent="0" algn="ctr">
              <a:buClr>
                <a:srgbClr val="FDD205"/>
              </a:buClr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Clr>
                <a:srgbClr val="FDD205"/>
              </a:buClr>
              <a:buFontTx/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Clr>
                <a:srgbClr val="FDD205"/>
              </a:buClr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Clr>
                <a:srgbClr val="FDD205"/>
              </a:buClr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Clr>
                <a:srgbClr val="FDD205"/>
              </a:buClr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Untertitel 2"/>
          <p:cNvSpPr txBox="1">
            <a:spLocks/>
          </p:cNvSpPr>
          <p:nvPr userDrawn="1"/>
        </p:nvSpPr>
        <p:spPr bwMode="auto">
          <a:xfrm>
            <a:off x="771736" y="218460"/>
            <a:ext cx="1838796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DE" sz="1400" dirty="0" smtClean="0"/>
              <a:t>Sucht</a:t>
            </a:r>
            <a:endParaRPr lang="de-DE" sz="1400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1" y="150418"/>
            <a:ext cx="319087" cy="4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055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0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theme" Target="../theme/theme11.xml"/><Relationship Id="rId4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theme" Target="../theme/theme12.xml"/><Relationship Id="rId4" Type="http://schemas.openxmlformats.org/officeDocument/2006/relationships/image" Target="../media/image3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3.xml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theme" Target="../theme/theme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theme" Target="../theme/theme4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theme" Target="../theme/theme5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theme" Target="../theme/theme6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theme" Target="../theme/theme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theme" Target="../theme/theme8.xml"/><Relationship Id="rId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theme" Target="../theme/theme9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A9E105-52D0-4AFE-822B-C37BE8CCCE37}" type="datetimeFigureOut">
              <a:rPr lang="de-DE"/>
              <a:pPr>
                <a:defRPr/>
              </a:pPr>
              <a:t>11.04.2016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562C0D-FE48-42D4-BEFC-7F692DB80B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18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1052513"/>
            <a:ext cx="9144000" cy="5775325"/>
          </a:xfrm>
          <a:prstGeom prst="rect">
            <a:avLst/>
          </a:prstGeom>
          <a:solidFill>
            <a:srgbClr val="FDD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13" name="Picture 15" descr="C:\Dokumente und Einstellungen\nora\Desktop\v1_auswertung_Selbsttes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  <a:ln w="635">
            <a:solidFill>
              <a:schemeClr val="bg1">
                <a:lumMod val="85000"/>
              </a:schemeClr>
            </a:solidFill>
          </a:ln>
        </p:spPr>
      </p:pic>
      <p:sp>
        <p:nvSpPr>
          <p:cNvPr id="14" name="Textfeld 8"/>
          <p:cNvSpPr txBox="1">
            <a:spLocks noChangeArrowheads="1"/>
          </p:cNvSpPr>
          <p:nvPr/>
        </p:nvSpPr>
        <p:spPr bwMode="auto">
          <a:xfrm>
            <a:off x="503238" y="6616700"/>
            <a:ext cx="83899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rgbClr val="7F7F7F"/>
                </a:solidFill>
                <a:cs typeface="+mn-cs"/>
              </a:rPr>
              <a:t>BGM Online	BKK </a:t>
            </a:r>
            <a:r>
              <a:rPr lang="de-DE" sz="900" dirty="0" smtClean="0">
                <a:solidFill>
                  <a:srgbClr val="7F7F7F"/>
                </a:solidFill>
                <a:cs typeface="+mn-cs"/>
              </a:rPr>
              <a:t>Dachverband e.V.</a:t>
            </a:r>
            <a:r>
              <a:rPr lang="de-DE" sz="900" dirty="0">
                <a:solidFill>
                  <a:srgbClr val="7F7F7F"/>
                </a:solidFill>
                <a:cs typeface="+mn-cs"/>
              </a:rPr>
              <a:t>	Abteilung Gesundheitsförderung	http://</a:t>
            </a:r>
            <a:r>
              <a:rPr lang="de-DE" sz="900" dirty="0" smtClean="0">
                <a:solidFill>
                  <a:srgbClr val="7F7F7F"/>
                </a:solidFill>
                <a:cs typeface="+mn-cs"/>
              </a:rPr>
              <a:t>www.bkk-dv.de </a:t>
            </a:r>
            <a:r>
              <a:rPr lang="de-DE" sz="900" dirty="0">
                <a:solidFill>
                  <a:srgbClr val="7F7F7F"/>
                </a:solidFill>
                <a:cs typeface="+mn-cs"/>
              </a:rPr>
              <a:t>	</a:t>
            </a:r>
            <a:r>
              <a:rPr lang="de-DE" sz="900" dirty="0" smtClean="0">
                <a:solidFill>
                  <a:srgbClr val="7F7F7F"/>
                </a:solidFill>
                <a:cs typeface="+mn-cs"/>
              </a:rPr>
              <a:t>            </a:t>
            </a:r>
            <a:fld id="{9E4DC170-3799-4D86-8A50-78E60E9A35C8}" type="slidenum">
              <a:rPr lang="de-DE" sz="900" smtClean="0">
                <a:solidFill>
                  <a:srgbClr val="7F7F7F"/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r>
              <a:rPr lang="de-DE" sz="900" dirty="0">
                <a:solidFill>
                  <a:srgbClr val="7F7F7F"/>
                </a:solidFill>
                <a:cs typeface="+mn-cs"/>
              </a:rPr>
              <a:t> </a:t>
            </a:r>
          </a:p>
        </p:txBody>
      </p:sp>
      <p:pic>
        <p:nvPicPr>
          <p:cNvPr id="11269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42888"/>
            <a:ext cx="5762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el 1"/>
          <p:cNvSpPr txBox="1">
            <a:spLocks/>
          </p:cNvSpPr>
          <p:nvPr/>
        </p:nvSpPr>
        <p:spPr>
          <a:xfrm>
            <a:off x="0" y="1622425"/>
            <a:ext cx="7772400" cy="654050"/>
          </a:xfrm>
          <a:prstGeom prst="rect">
            <a:avLst/>
          </a:prstGeom>
          <a:solidFill>
            <a:schemeClr val="bg1"/>
          </a:solidFill>
        </p:spPr>
        <p:txBody>
          <a:bodyPr lIns="432000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Thema durch Klicken bearbeiten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273" name="Picture 4" descr="C:\Users\cynthia\Desktop\transparenz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42"/>
          <a:stretch>
            <a:fillRect/>
          </a:stretch>
        </p:blipFill>
        <p:spPr bwMode="auto">
          <a:xfrm>
            <a:off x="6659563" y="3573463"/>
            <a:ext cx="2484437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Untertitel 2"/>
          <p:cNvSpPr txBox="1">
            <a:spLocks/>
          </p:cNvSpPr>
          <p:nvPr userDrawn="1"/>
        </p:nvSpPr>
        <p:spPr bwMode="auto">
          <a:xfrm>
            <a:off x="866775" y="320675"/>
            <a:ext cx="30813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DE" sz="2400" dirty="0" smtClean="0"/>
              <a:t>Sucht</a:t>
            </a:r>
            <a:endParaRPr lang="de-DE" sz="2400" dirty="0"/>
          </a:p>
        </p:txBody>
      </p:sp>
      <p:pic>
        <p:nvPicPr>
          <p:cNvPr id="11" name="Grafik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11150"/>
            <a:ext cx="34448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36519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C:\Dokumente und Einstellungen\nora\Desktop\v1_auswertung_Selbsttes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  <a:ln w="635">
            <a:solidFill>
              <a:schemeClr val="bg1">
                <a:lumMod val="85000"/>
              </a:schemeClr>
            </a:solidFill>
          </a:ln>
        </p:spPr>
      </p:pic>
      <p:sp>
        <p:nvSpPr>
          <p:cNvPr id="8" name="Textfeld 8"/>
          <p:cNvSpPr txBox="1">
            <a:spLocks noChangeArrowheads="1"/>
          </p:cNvSpPr>
          <p:nvPr/>
        </p:nvSpPr>
        <p:spPr bwMode="auto">
          <a:xfrm>
            <a:off x="503238" y="6616700"/>
            <a:ext cx="83899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rgbClr val="7F7F7F"/>
                </a:solidFill>
                <a:cs typeface="+mn-cs"/>
              </a:rPr>
              <a:t>BGM Online	BKK </a:t>
            </a:r>
            <a:r>
              <a:rPr lang="de-DE" sz="900" dirty="0" smtClean="0">
                <a:solidFill>
                  <a:srgbClr val="7F7F7F"/>
                </a:solidFill>
                <a:cs typeface="+mn-cs"/>
              </a:rPr>
              <a:t>Dachverband e.V.</a:t>
            </a:r>
            <a:r>
              <a:rPr lang="de-DE" sz="900" dirty="0">
                <a:solidFill>
                  <a:srgbClr val="7F7F7F"/>
                </a:solidFill>
                <a:cs typeface="+mn-cs"/>
              </a:rPr>
              <a:t>	Abteilung Gesundheitsförderung	http://</a:t>
            </a:r>
            <a:r>
              <a:rPr lang="de-DE" sz="900" dirty="0" smtClean="0">
                <a:solidFill>
                  <a:srgbClr val="7F7F7F"/>
                </a:solidFill>
                <a:cs typeface="+mn-cs"/>
              </a:rPr>
              <a:t>www.bkk-dv.de </a:t>
            </a:r>
            <a:r>
              <a:rPr lang="de-DE" sz="900" dirty="0">
                <a:solidFill>
                  <a:srgbClr val="7F7F7F"/>
                </a:solidFill>
                <a:cs typeface="+mn-cs"/>
              </a:rPr>
              <a:t>	</a:t>
            </a:r>
            <a:r>
              <a:rPr lang="de-DE" sz="900" dirty="0" smtClean="0">
                <a:solidFill>
                  <a:srgbClr val="7F7F7F"/>
                </a:solidFill>
                <a:cs typeface="+mn-cs"/>
              </a:rPr>
              <a:t>            </a:t>
            </a:r>
            <a:fld id="{8837DBEE-E1DF-458C-B07B-FEA4E37D2C98}" type="slidenum">
              <a:rPr lang="de-DE" sz="900" smtClean="0">
                <a:solidFill>
                  <a:srgbClr val="7F7F7F"/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r>
              <a:rPr lang="de-DE" sz="900" dirty="0">
                <a:solidFill>
                  <a:srgbClr val="7F7F7F"/>
                </a:solidFill>
                <a:cs typeface="+mn-cs"/>
              </a:rPr>
              <a:t> </a:t>
            </a:r>
          </a:p>
        </p:txBody>
      </p:sp>
      <p:pic>
        <p:nvPicPr>
          <p:cNvPr id="12292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115888"/>
            <a:ext cx="4460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platzhalter 2"/>
          <p:cNvSpPr txBox="1">
            <a:spLocks/>
          </p:cNvSpPr>
          <p:nvPr/>
        </p:nvSpPr>
        <p:spPr>
          <a:xfrm>
            <a:off x="457200" y="2349500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FDD205"/>
              </a:buClr>
              <a:buFont typeface="Arial" panose="020B0604020202020204" pitchFamily="34" charset="0"/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FDD205"/>
              </a:buClr>
              <a:buFont typeface="Arial" panose="020B0604020202020204" pitchFamily="34" charset="0"/>
              <a:buNone/>
              <a:defRPr sz="20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FDD205"/>
              </a:buClr>
              <a:buFont typeface="Arial" panose="020B0604020202020204" pitchFamily="34" charset="0"/>
              <a:buNone/>
              <a:defRPr sz="18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FDD205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DD205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Textmasterformate durch Klicken bearbeiten</a:t>
            </a:r>
          </a:p>
        </p:txBody>
      </p:sp>
      <p:sp>
        <p:nvSpPr>
          <p:cNvPr id="12" name="Inhaltsplatzhalter 3"/>
          <p:cNvSpPr txBox="1">
            <a:spLocks/>
          </p:cNvSpPr>
          <p:nvPr/>
        </p:nvSpPr>
        <p:spPr>
          <a:xfrm>
            <a:off x="457200" y="2997200"/>
            <a:ext cx="4040188" cy="32321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DD20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DD205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DD20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DD205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DD205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mtClean="0"/>
              <a:t>Textmasterformate durch Klicken bearbeiten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de-DE" smtClean="0"/>
              <a:t>Zweite Ebene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de-DE" smtClean="0"/>
              <a:t>Dritte Ebene</a:t>
            </a:r>
          </a:p>
          <a:p>
            <a:pPr lvl="3" fontAlgn="auto">
              <a:spcAft>
                <a:spcPts val="0"/>
              </a:spcAft>
              <a:defRPr/>
            </a:pPr>
            <a:r>
              <a:rPr lang="de-DE" smtClean="0"/>
              <a:t>Vierte Ebene</a:t>
            </a:r>
          </a:p>
          <a:p>
            <a:pPr lvl="4" fontAlgn="auto">
              <a:spcAft>
                <a:spcPts val="0"/>
              </a:spcAft>
              <a:defRPr/>
            </a:pPr>
            <a:r>
              <a:rPr lang="de-DE" smtClean="0"/>
              <a:t>Fünfte Ebene</a:t>
            </a:r>
            <a:endParaRPr lang="de-DE"/>
          </a:p>
        </p:txBody>
      </p:sp>
      <p:sp>
        <p:nvSpPr>
          <p:cNvPr id="13" name="Textplatzhalter 4"/>
          <p:cNvSpPr txBox="1">
            <a:spLocks/>
          </p:cNvSpPr>
          <p:nvPr/>
        </p:nvSpPr>
        <p:spPr>
          <a:xfrm>
            <a:off x="4645025" y="2349500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FDD205"/>
              </a:buClr>
              <a:buFont typeface="Arial" panose="020B0604020202020204" pitchFamily="34" charset="0"/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FDD205"/>
              </a:buClr>
              <a:buFont typeface="Arial" panose="020B0604020202020204" pitchFamily="34" charset="0"/>
              <a:buNone/>
              <a:defRPr sz="20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FDD205"/>
              </a:buClr>
              <a:buFont typeface="Arial" panose="020B0604020202020204" pitchFamily="34" charset="0"/>
              <a:buNone/>
              <a:defRPr sz="18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FDD205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DD205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mtClean="0"/>
              <a:t>Textmasterformate durch Klicken bearbeiten</a:t>
            </a:r>
          </a:p>
        </p:txBody>
      </p:sp>
      <p:sp>
        <p:nvSpPr>
          <p:cNvPr id="14" name="Inhaltsplatzhalter 5"/>
          <p:cNvSpPr txBox="1">
            <a:spLocks/>
          </p:cNvSpPr>
          <p:nvPr/>
        </p:nvSpPr>
        <p:spPr>
          <a:xfrm>
            <a:off x="4645025" y="2997200"/>
            <a:ext cx="4041775" cy="32321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DD20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DD205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DD20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DD205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DD205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Textmasterformate durch Klicken bearbeiten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de-DE" dirty="0" smtClean="0"/>
              <a:t>Zweite Ebene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de-DE" dirty="0" smtClean="0"/>
              <a:t>Dritte Ebene</a:t>
            </a:r>
          </a:p>
          <a:p>
            <a:pPr lvl="3" fontAlgn="auto">
              <a:spcAft>
                <a:spcPts val="0"/>
              </a:spcAft>
              <a:defRPr/>
            </a:pPr>
            <a:r>
              <a:rPr lang="de-DE" dirty="0" smtClean="0"/>
              <a:t>Vierte Ebene</a:t>
            </a:r>
          </a:p>
          <a:p>
            <a:pPr lvl="4" fontAlgn="auto">
              <a:spcAft>
                <a:spcPts val="0"/>
              </a:spcAft>
              <a:defRPr/>
            </a:pPr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457200" y="965200"/>
            <a:ext cx="8229600" cy="7350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de-DE" sz="3200" dirty="0" smtClean="0">
                <a:solidFill>
                  <a:schemeClr val="bg1">
                    <a:lumMod val="50000"/>
                  </a:schemeClr>
                </a:solidFill>
              </a:rPr>
              <a:t>Titelmasterformat durch Klicken bearbeiten</a:t>
            </a:r>
            <a:endParaRPr lang="de-DE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6" name="Gerade Verbindung 15"/>
          <p:cNvCxnSpPr/>
          <p:nvPr userDrawn="1"/>
        </p:nvCxnSpPr>
        <p:spPr>
          <a:xfrm>
            <a:off x="0" y="692150"/>
            <a:ext cx="9144000" cy="0"/>
          </a:xfrm>
          <a:prstGeom prst="line">
            <a:avLst/>
          </a:prstGeom>
          <a:ln w="9525">
            <a:solidFill>
              <a:srgbClr val="FDD20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Untertitel 2"/>
          <p:cNvSpPr txBox="1">
            <a:spLocks/>
          </p:cNvSpPr>
          <p:nvPr userDrawn="1"/>
        </p:nvSpPr>
        <p:spPr bwMode="auto">
          <a:xfrm>
            <a:off x="771736" y="218460"/>
            <a:ext cx="1838796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DE" sz="1400" dirty="0" smtClean="0"/>
              <a:t>Sucht</a:t>
            </a:r>
            <a:endParaRPr lang="de-DE" sz="1400" dirty="0"/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1" y="150418"/>
            <a:ext cx="319087" cy="4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1142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•"/>
        <a:defRPr sz="3200" kern="12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–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–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»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C:\Dokumente und Einstellungen\nora\Desktop\v1_auswertung_Selbsttes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  <a:ln w="635">
            <a:solidFill>
              <a:schemeClr val="bg1">
                <a:lumMod val="85000"/>
              </a:schemeClr>
            </a:solidFill>
          </a:ln>
        </p:spPr>
      </p:pic>
      <p:sp>
        <p:nvSpPr>
          <p:cNvPr id="8" name="Textfeld 8"/>
          <p:cNvSpPr txBox="1">
            <a:spLocks noChangeArrowheads="1"/>
          </p:cNvSpPr>
          <p:nvPr/>
        </p:nvSpPr>
        <p:spPr bwMode="auto">
          <a:xfrm>
            <a:off x="503238" y="6616700"/>
            <a:ext cx="83899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rgbClr val="7F7F7F"/>
                </a:solidFill>
                <a:cs typeface="+mn-cs"/>
              </a:rPr>
              <a:t>BGM Online	BKK </a:t>
            </a:r>
            <a:r>
              <a:rPr lang="de-DE" sz="900" dirty="0" smtClean="0">
                <a:solidFill>
                  <a:srgbClr val="7F7F7F"/>
                </a:solidFill>
                <a:cs typeface="+mn-cs"/>
              </a:rPr>
              <a:t>Dachverband e.V.</a:t>
            </a:r>
            <a:r>
              <a:rPr lang="de-DE" sz="900" dirty="0">
                <a:solidFill>
                  <a:srgbClr val="7F7F7F"/>
                </a:solidFill>
                <a:cs typeface="+mn-cs"/>
              </a:rPr>
              <a:t>	Abteilung Gesundheitsförderung	http://</a:t>
            </a:r>
            <a:r>
              <a:rPr lang="de-DE" sz="900" dirty="0" smtClean="0">
                <a:solidFill>
                  <a:srgbClr val="7F7F7F"/>
                </a:solidFill>
                <a:cs typeface="+mn-cs"/>
              </a:rPr>
              <a:t>www.bkk-dv.de </a:t>
            </a:r>
            <a:r>
              <a:rPr lang="de-DE" sz="900" dirty="0">
                <a:solidFill>
                  <a:srgbClr val="7F7F7F"/>
                </a:solidFill>
                <a:cs typeface="+mn-cs"/>
              </a:rPr>
              <a:t>	</a:t>
            </a:r>
            <a:r>
              <a:rPr lang="de-DE" sz="900" dirty="0" smtClean="0">
                <a:solidFill>
                  <a:srgbClr val="7F7F7F"/>
                </a:solidFill>
                <a:cs typeface="+mn-cs"/>
              </a:rPr>
              <a:t>            </a:t>
            </a:r>
            <a:fld id="{3890BF7A-FE1B-4FCC-BD89-A795C112E59B}" type="slidenum">
              <a:rPr lang="de-DE" sz="900" smtClean="0">
                <a:solidFill>
                  <a:srgbClr val="7F7F7F"/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r>
              <a:rPr lang="de-DE" sz="900" dirty="0">
                <a:solidFill>
                  <a:srgbClr val="7F7F7F"/>
                </a:solidFill>
                <a:cs typeface="+mn-cs"/>
              </a:rPr>
              <a:t> </a:t>
            </a:r>
          </a:p>
        </p:txBody>
      </p:sp>
      <p:pic>
        <p:nvPicPr>
          <p:cNvPr id="13316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115888"/>
            <a:ext cx="4460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0"/>
            <a:r>
              <a:rPr lang="de-DE" altLang="de-DE" smtClean="0"/>
              <a:t>Textmasterformate durch Klicken bearbeiten</a:t>
            </a:r>
          </a:p>
          <a:p>
            <a:pPr lvl="0"/>
            <a:r>
              <a:rPr lang="de-DE" altLang="de-DE" smtClean="0"/>
              <a:t>Textmasterformate durch Klicken bearbeiten</a:t>
            </a:r>
          </a:p>
          <a:p>
            <a:pPr lvl="0"/>
            <a:r>
              <a:rPr lang="de-DE" altLang="de-DE" smtClean="0"/>
              <a:t>Textmasterformate durch Klicken bearbeiten</a:t>
            </a:r>
          </a:p>
          <a:p>
            <a:pPr lvl="0"/>
            <a:r>
              <a:rPr lang="de-DE" altLang="de-DE" smtClean="0"/>
              <a:t>Textmasterformate durch Klicken bearbeiten</a:t>
            </a:r>
          </a:p>
          <a:p>
            <a:pPr lvl="0"/>
            <a:r>
              <a:rPr lang="de-DE" altLang="de-DE" smtClean="0"/>
              <a:t>Textmasterformate durch Klicken bearbeiten</a:t>
            </a:r>
          </a:p>
          <a:p>
            <a:pPr lvl="0"/>
            <a:r>
              <a:rPr lang="de-DE" altLang="de-DE" smtClean="0"/>
              <a:t>Textmasterformate durch Klicken bearbeiten</a:t>
            </a:r>
          </a:p>
          <a:p>
            <a:pPr lvl="0"/>
            <a:r>
              <a:rPr lang="de-DE" altLang="de-DE" smtClean="0"/>
              <a:t>Textmasterformate durch Klicken bearbeiten</a:t>
            </a:r>
          </a:p>
          <a:p>
            <a:pPr lvl="0"/>
            <a:r>
              <a:rPr lang="de-DE" altLang="de-DE" smtClean="0"/>
              <a:t>Textmasterformate durch Klicken bearbeiten</a:t>
            </a:r>
          </a:p>
          <a:p>
            <a:pPr lvl="0"/>
            <a:r>
              <a:rPr lang="de-DE" altLang="de-DE" smtClean="0"/>
              <a:t>Textmasterformate durch Klicken bearbeiten</a:t>
            </a:r>
          </a:p>
          <a:p>
            <a:pPr lvl="0"/>
            <a:r>
              <a:rPr lang="de-DE" altLang="de-DE" smtClean="0"/>
              <a:t>Textmasterformate durch Klicken bearbeiten</a:t>
            </a:r>
          </a:p>
          <a:p>
            <a:pPr lvl="0"/>
            <a:r>
              <a:rPr lang="de-DE" altLang="de-DE" smtClean="0"/>
              <a:t>Textmasterformate durch Klicken bearbeiten</a:t>
            </a:r>
          </a:p>
          <a:p>
            <a:pPr lvl="0"/>
            <a:r>
              <a:rPr lang="de-DE" altLang="de-DE" smtClean="0"/>
              <a:t>Textmasterformate durch Klicken bearbeiten</a:t>
            </a:r>
          </a:p>
          <a:p>
            <a:pPr lvl="0"/>
            <a:r>
              <a:rPr lang="de-DE" altLang="de-DE" smtClean="0"/>
              <a:t>Textmasterformate durch Klicken bearbeiten</a:t>
            </a:r>
          </a:p>
          <a:p>
            <a:pPr lvl="0"/>
            <a:r>
              <a:rPr lang="de-DE" altLang="de-DE" smtClean="0"/>
              <a:t>Textmasterformate durch Klicken bearbeiten</a:t>
            </a:r>
          </a:p>
          <a:p>
            <a:pPr lvl="0"/>
            <a:endParaRPr lang="de-DE" altLang="de-DE" smtClean="0"/>
          </a:p>
          <a:p>
            <a:pPr lvl="0"/>
            <a:endParaRPr lang="de-DE" altLang="de-DE" smtClean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57200" y="893763"/>
            <a:ext cx="8229600" cy="13827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de-DE" sz="4000" dirty="0" smtClean="0">
                <a:solidFill>
                  <a:schemeClr val="bg1">
                    <a:lumMod val="50000"/>
                  </a:schemeClr>
                </a:solidFill>
              </a:rPr>
              <a:t>Quellen</a:t>
            </a:r>
            <a:endParaRPr lang="de-DE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0" y="692150"/>
            <a:ext cx="9144000" cy="0"/>
          </a:xfrm>
          <a:prstGeom prst="line">
            <a:avLst/>
          </a:prstGeom>
          <a:ln w="9525">
            <a:solidFill>
              <a:srgbClr val="FDD20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Untertitel 2"/>
          <p:cNvSpPr txBox="1">
            <a:spLocks/>
          </p:cNvSpPr>
          <p:nvPr userDrawn="1"/>
        </p:nvSpPr>
        <p:spPr bwMode="auto">
          <a:xfrm>
            <a:off x="771736" y="218460"/>
            <a:ext cx="1838796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DE" sz="1400" dirty="0" smtClean="0"/>
              <a:t>Sucht</a:t>
            </a:r>
            <a:endParaRPr lang="de-DE" sz="1400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1" y="150418"/>
            <a:ext cx="319087" cy="4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56682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•"/>
        <a:defRPr sz="1600" kern="12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–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–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»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1052513"/>
            <a:ext cx="9144000" cy="5775325"/>
          </a:xfrm>
          <a:prstGeom prst="rect">
            <a:avLst/>
          </a:prstGeom>
          <a:solidFill>
            <a:srgbClr val="FDD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13" name="Picture 15" descr="C:\Dokumente und Einstellungen\nora\Desktop\v1_auswertung_Selbsttes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  <a:ln w="635">
            <a:solidFill>
              <a:schemeClr val="bg1">
                <a:lumMod val="85000"/>
              </a:schemeClr>
            </a:solidFill>
          </a:ln>
        </p:spPr>
      </p:pic>
      <p:sp>
        <p:nvSpPr>
          <p:cNvPr id="14" name="Textfeld 8"/>
          <p:cNvSpPr txBox="1">
            <a:spLocks noChangeArrowheads="1"/>
          </p:cNvSpPr>
          <p:nvPr/>
        </p:nvSpPr>
        <p:spPr bwMode="auto">
          <a:xfrm>
            <a:off x="503238" y="6616700"/>
            <a:ext cx="83899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rgbClr val="7F7F7F"/>
                </a:solidFill>
                <a:cs typeface="+mn-cs"/>
              </a:rPr>
              <a:t>BGM Online	BKK </a:t>
            </a:r>
            <a:r>
              <a:rPr lang="de-DE" sz="900" dirty="0" smtClean="0">
                <a:solidFill>
                  <a:srgbClr val="7F7F7F"/>
                </a:solidFill>
                <a:cs typeface="+mn-cs"/>
              </a:rPr>
              <a:t>Dachverband e.V.</a:t>
            </a:r>
            <a:r>
              <a:rPr lang="de-DE" sz="900" dirty="0">
                <a:solidFill>
                  <a:srgbClr val="7F7F7F"/>
                </a:solidFill>
                <a:cs typeface="+mn-cs"/>
              </a:rPr>
              <a:t>	Abteilung Gesundheitsförderung	http://</a:t>
            </a:r>
            <a:r>
              <a:rPr lang="de-DE" sz="900" dirty="0" smtClean="0">
                <a:solidFill>
                  <a:srgbClr val="7F7F7F"/>
                </a:solidFill>
                <a:cs typeface="+mn-cs"/>
              </a:rPr>
              <a:t>www.bkk-dv.de </a:t>
            </a:r>
            <a:r>
              <a:rPr lang="de-DE" sz="900" dirty="0">
                <a:solidFill>
                  <a:srgbClr val="7F7F7F"/>
                </a:solidFill>
                <a:cs typeface="+mn-cs"/>
              </a:rPr>
              <a:t>	</a:t>
            </a:r>
            <a:r>
              <a:rPr lang="de-DE" sz="900" dirty="0" smtClean="0">
                <a:solidFill>
                  <a:srgbClr val="7F7F7F"/>
                </a:solidFill>
                <a:cs typeface="+mn-cs"/>
              </a:rPr>
              <a:t>            </a:t>
            </a:r>
            <a:fld id="{FB56B346-6758-45E2-BD3E-A1706D666861}" type="slidenum">
              <a:rPr lang="de-DE" sz="900" smtClean="0">
                <a:solidFill>
                  <a:srgbClr val="7F7F7F"/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r>
              <a:rPr lang="de-DE" sz="900" dirty="0">
                <a:solidFill>
                  <a:srgbClr val="7F7F7F"/>
                </a:solidFill>
                <a:cs typeface="+mn-cs"/>
              </a:rPr>
              <a:t> </a:t>
            </a:r>
          </a:p>
        </p:txBody>
      </p:sp>
      <p:pic>
        <p:nvPicPr>
          <p:cNvPr id="14341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42888"/>
            <a:ext cx="5762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el 1"/>
          <p:cNvSpPr txBox="1">
            <a:spLocks/>
          </p:cNvSpPr>
          <p:nvPr/>
        </p:nvSpPr>
        <p:spPr>
          <a:xfrm>
            <a:off x="0" y="1622425"/>
            <a:ext cx="7772400" cy="654050"/>
          </a:xfrm>
          <a:prstGeom prst="rect">
            <a:avLst/>
          </a:prstGeom>
          <a:solidFill>
            <a:schemeClr val="bg1"/>
          </a:solidFill>
        </p:spPr>
        <p:txBody>
          <a:bodyPr lIns="432000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Vielen Dank für Ihre Aufmerksamkeit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Untertitel 2"/>
          <p:cNvSpPr txBox="1">
            <a:spLocks/>
          </p:cNvSpPr>
          <p:nvPr/>
        </p:nvSpPr>
        <p:spPr>
          <a:xfrm>
            <a:off x="395288" y="2997200"/>
            <a:ext cx="3490912" cy="5032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Ihr Ansprechpartner/in: </a:t>
            </a:r>
            <a:endParaRPr lang="de-DE" dirty="0"/>
          </a:p>
        </p:txBody>
      </p:sp>
      <p:sp>
        <p:nvSpPr>
          <p:cNvPr id="14346" name="Textfeld 1"/>
          <p:cNvSpPr txBox="1">
            <a:spLocks noChangeArrowheads="1"/>
          </p:cNvSpPr>
          <p:nvPr userDrawn="1"/>
        </p:nvSpPr>
        <p:spPr bwMode="auto">
          <a:xfrm>
            <a:off x="431800" y="3500438"/>
            <a:ext cx="30607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altLang="de-DE" smtClean="0">
                <a:solidFill>
                  <a:srgbClr val="7F7F7F"/>
                </a:solidFill>
              </a:rPr>
              <a:t>Herr Mustermann</a:t>
            </a:r>
          </a:p>
          <a:p>
            <a:pPr>
              <a:defRPr/>
            </a:pPr>
            <a:r>
              <a:rPr lang="de-DE" altLang="de-DE" smtClean="0">
                <a:solidFill>
                  <a:srgbClr val="7F7F7F"/>
                </a:solidFill>
              </a:rPr>
              <a:t>Musterstraße 00</a:t>
            </a:r>
          </a:p>
          <a:p>
            <a:pPr>
              <a:defRPr/>
            </a:pPr>
            <a:r>
              <a:rPr lang="de-DE" altLang="de-DE" smtClean="0">
                <a:solidFill>
                  <a:srgbClr val="7F7F7F"/>
                </a:solidFill>
              </a:rPr>
              <a:t>0001 Stadt</a:t>
            </a:r>
          </a:p>
          <a:p>
            <a:pPr>
              <a:defRPr/>
            </a:pPr>
            <a:r>
              <a:rPr lang="de-DE" altLang="de-DE" smtClean="0">
                <a:solidFill>
                  <a:srgbClr val="7F7F7F"/>
                </a:solidFill>
              </a:rPr>
              <a:t>Tel.: 0123 456 789 0	</a:t>
            </a:r>
          </a:p>
          <a:p>
            <a:pPr>
              <a:defRPr/>
            </a:pPr>
            <a:r>
              <a:rPr lang="de-DE" altLang="de-DE" smtClean="0">
                <a:solidFill>
                  <a:srgbClr val="7F7F7F"/>
                </a:solidFill>
              </a:rPr>
              <a:t>Fax: 0123 456 789 1</a:t>
            </a:r>
          </a:p>
          <a:p>
            <a:pPr>
              <a:defRPr/>
            </a:pPr>
            <a:r>
              <a:rPr lang="de-DE" altLang="de-DE" smtClean="0">
                <a:solidFill>
                  <a:srgbClr val="7F7F7F"/>
                </a:solidFill>
              </a:rPr>
              <a:t>E-Mail: info@mustermann.de</a:t>
            </a:r>
          </a:p>
          <a:p>
            <a:pPr>
              <a:defRPr/>
            </a:pPr>
            <a:endParaRPr lang="de-DE" altLang="de-DE" smtClean="0"/>
          </a:p>
        </p:txBody>
      </p:sp>
      <p:sp>
        <p:nvSpPr>
          <p:cNvPr id="11" name="Untertitel 2"/>
          <p:cNvSpPr txBox="1">
            <a:spLocks/>
          </p:cNvSpPr>
          <p:nvPr userDrawn="1"/>
        </p:nvSpPr>
        <p:spPr>
          <a:xfrm>
            <a:off x="5113338" y="2997200"/>
            <a:ext cx="3490912" cy="5032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Impressum:</a:t>
            </a:r>
            <a:endParaRPr lang="de-DE" dirty="0"/>
          </a:p>
        </p:txBody>
      </p:sp>
      <p:sp>
        <p:nvSpPr>
          <p:cNvPr id="14348" name="Textfeld 11"/>
          <p:cNvSpPr txBox="1">
            <a:spLocks noChangeArrowheads="1"/>
          </p:cNvSpPr>
          <p:nvPr userDrawn="1"/>
        </p:nvSpPr>
        <p:spPr bwMode="auto">
          <a:xfrm>
            <a:off x="5149850" y="3500438"/>
            <a:ext cx="30607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altLang="de-DE" smtClean="0">
                <a:solidFill>
                  <a:srgbClr val="7F7F7F"/>
                </a:solidFill>
              </a:rPr>
              <a:t>Herr Mustermann</a:t>
            </a:r>
          </a:p>
          <a:p>
            <a:pPr>
              <a:defRPr/>
            </a:pPr>
            <a:r>
              <a:rPr lang="de-DE" altLang="de-DE" smtClean="0">
                <a:solidFill>
                  <a:srgbClr val="7F7F7F"/>
                </a:solidFill>
              </a:rPr>
              <a:t>Musterstraße 00</a:t>
            </a:r>
          </a:p>
          <a:p>
            <a:pPr>
              <a:defRPr/>
            </a:pPr>
            <a:r>
              <a:rPr lang="de-DE" altLang="de-DE" smtClean="0">
                <a:solidFill>
                  <a:srgbClr val="7F7F7F"/>
                </a:solidFill>
              </a:rPr>
              <a:t>0001 Stadt</a:t>
            </a:r>
          </a:p>
          <a:p>
            <a:pPr>
              <a:defRPr/>
            </a:pPr>
            <a:r>
              <a:rPr lang="de-DE" altLang="de-DE" smtClean="0">
                <a:solidFill>
                  <a:srgbClr val="7F7F7F"/>
                </a:solidFill>
              </a:rPr>
              <a:t>Tel.: 0123 456 789 0	</a:t>
            </a:r>
          </a:p>
          <a:p>
            <a:pPr>
              <a:defRPr/>
            </a:pPr>
            <a:r>
              <a:rPr lang="de-DE" altLang="de-DE" smtClean="0">
                <a:solidFill>
                  <a:srgbClr val="7F7F7F"/>
                </a:solidFill>
              </a:rPr>
              <a:t>Fax: 0123 456 789 1</a:t>
            </a:r>
          </a:p>
          <a:p>
            <a:pPr>
              <a:defRPr/>
            </a:pPr>
            <a:r>
              <a:rPr lang="de-DE" altLang="de-DE" smtClean="0">
                <a:solidFill>
                  <a:srgbClr val="7F7F7F"/>
                </a:solidFill>
              </a:rPr>
              <a:t>E-Mail: info@mustermann.de</a:t>
            </a:r>
          </a:p>
          <a:p>
            <a:pPr>
              <a:defRPr/>
            </a:pPr>
            <a:endParaRPr lang="de-DE" altLang="de-DE" smtClean="0"/>
          </a:p>
        </p:txBody>
      </p:sp>
      <p:sp>
        <p:nvSpPr>
          <p:cNvPr id="15" name="Untertitel 2"/>
          <p:cNvSpPr txBox="1">
            <a:spLocks/>
          </p:cNvSpPr>
          <p:nvPr userDrawn="1"/>
        </p:nvSpPr>
        <p:spPr bwMode="auto">
          <a:xfrm>
            <a:off x="866775" y="320675"/>
            <a:ext cx="30813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DE" sz="2400" dirty="0" smtClean="0"/>
              <a:t>Sucht</a:t>
            </a:r>
            <a:endParaRPr lang="de-DE" sz="2400" dirty="0"/>
          </a:p>
        </p:txBody>
      </p:sp>
      <p:pic>
        <p:nvPicPr>
          <p:cNvPr id="18" name="Grafi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11150"/>
            <a:ext cx="34448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34550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1052513"/>
            <a:ext cx="9144000" cy="5775325"/>
          </a:xfrm>
          <a:prstGeom prst="rect">
            <a:avLst/>
          </a:prstGeom>
          <a:solidFill>
            <a:srgbClr val="FDD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3" name="Picture 15" descr="C:\Dokumente und Einstellungen\nora\Desktop\v1_auswertung_Selbsttes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  <a:ln w="635">
            <a:solidFill>
              <a:schemeClr val="bg1">
                <a:lumMod val="85000"/>
              </a:schemeClr>
            </a:solidFill>
          </a:ln>
        </p:spPr>
      </p:pic>
      <p:sp>
        <p:nvSpPr>
          <p:cNvPr id="14" name="Textfeld 8"/>
          <p:cNvSpPr txBox="1">
            <a:spLocks noChangeArrowheads="1"/>
          </p:cNvSpPr>
          <p:nvPr/>
        </p:nvSpPr>
        <p:spPr bwMode="auto">
          <a:xfrm>
            <a:off x="503238" y="6616700"/>
            <a:ext cx="83899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rgbClr val="7F7F7F"/>
                </a:solidFill>
                <a:cs typeface="+mn-cs"/>
              </a:rPr>
              <a:t>BGM Online	BKK </a:t>
            </a:r>
            <a:r>
              <a:rPr lang="de-DE" sz="900" dirty="0" smtClean="0">
                <a:solidFill>
                  <a:srgbClr val="7F7F7F"/>
                </a:solidFill>
                <a:cs typeface="+mn-cs"/>
              </a:rPr>
              <a:t>Dachverband e.V.</a:t>
            </a:r>
            <a:r>
              <a:rPr lang="de-DE" sz="900" dirty="0">
                <a:solidFill>
                  <a:srgbClr val="7F7F7F"/>
                </a:solidFill>
                <a:cs typeface="+mn-cs"/>
              </a:rPr>
              <a:t>	Abteilung Gesundheitsförderung	http://</a:t>
            </a:r>
            <a:r>
              <a:rPr lang="de-DE" sz="900" dirty="0" smtClean="0">
                <a:solidFill>
                  <a:srgbClr val="7F7F7F"/>
                </a:solidFill>
                <a:cs typeface="+mn-cs"/>
              </a:rPr>
              <a:t>www.bkk-dv.de </a:t>
            </a:r>
            <a:r>
              <a:rPr lang="de-DE" sz="900" dirty="0">
                <a:solidFill>
                  <a:srgbClr val="7F7F7F"/>
                </a:solidFill>
                <a:cs typeface="+mn-cs"/>
              </a:rPr>
              <a:t>	</a:t>
            </a:r>
            <a:r>
              <a:rPr lang="de-DE" sz="900" dirty="0" smtClean="0">
                <a:solidFill>
                  <a:srgbClr val="7F7F7F"/>
                </a:solidFill>
                <a:cs typeface="+mn-cs"/>
              </a:rPr>
              <a:t>            </a:t>
            </a:r>
            <a:fld id="{F8A2CEA3-574C-4A9E-94D0-3265DAE7ABAD}" type="slidenum">
              <a:rPr lang="de-DE" sz="900" smtClean="0">
                <a:solidFill>
                  <a:srgbClr val="7F7F7F"/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r>
              <a:rPr lang="de-DE" sz="900" dirty="0">
                <a:solidFill>
                  <a:srgbClr val="7F7F7F"/>
                </a:solidFill>
                <a:cs typeface="+mn-cs"/>
              </a:rPr>
              <a:t> </a:t>
            </a:r>
          </a:p>
        </p:txBody>
      </p:sp>
      <p:pic>
        <p:nvPicPr>
          <p:cNvPr id="3077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42888"/>
            <a:ext cx="5762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el 1"/>
          <p:cNvSpPr txBox="1">
            <a:spLocks/>
          </p:cNvSpPr>
          <p:nvPr/>
        </p:nvSpPr>
        <p:spPr>
          <a:xfrm>
            <a:off x="0" y="2565400"/>
            <a:ext cx="7772400" cy="1470025"/>
          </a:xfrm>
          <a:prstGeom prst="rect">
            <a:avLst/>
          </a:prstGeom>
          <a:solidFill>
            <a:schemeClr val="bg1"/>
          </a:solidFill>
        </p:spPr>
        <p:txBody>
          <a:bodyPr lIns="432000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Titelmasterformat durch Klicken bearbeiten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Untertitel 2"/>
          <p:cNvSpPr txBox="1">
            <a:spLocks/>
          </p:cNvSpPr>
          <p:nvPr/>
        </p:nvSpPr>
        <p:spPr>
          <a:xfrm>
            <a:off x="395288" y="4508500"/>
            <a:ext cx="6400800" cy="11303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0" name="Untertitel 2"/>
          <p:cNvSpPr txBox="1">
            <a:spLocks/>
          </p:cNvSpPr>
          <p:nvPr userDrawn="1"/>
        </p:nvSpPr>
        <p:spPr bwMode="auto">
          <a:xfrm>
            <a:off x="866775" y="320675"/>
            <a:ext cx="30813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DE" sz="2400" dirty="0" smtClean="0"/>
              <a:t>Sucht</a:t>
            </a:r>
            <a:endParaRPr lang="de-DE" sz="2400" dirty="0"/>
          </a:p>
        </p:txBody>
      </p:sp>
      <p:pic>
        <p:nvPicPr>
          <p:cNvPr id="11" name="Grafi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11150"/>
            <a:ext cx="34448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18053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C:\Dokumente und Einstellungen\nora\Desktop\v1_auswertung_Selbsttes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635">
            <a:solidFill>
              <a:schemeClr val="bg1">
                <a:lumMod val="50000"/>
              </a:schemeClr>
            </a:solidFill>
          </a:ln>
        </p:spPr>
      </p:pic>
      <p:sp>
        <p:nvSpPr>
          <p:cNvPr id="8" name="Textfeld 8"/>
          <p:cNvSpPr txBox="1">
            <a:spLocks noChangeArrowheads="1"/>
          </p:cNvSpPr>
          <p:nvPr/>
        </p:nvSpPr>
        <p:spPr bwMode="auto">
          <a:xfrm>
            <a:off x="503238" y="6616700"/>
            <a:ext cx="83899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rgbClr val="7F7F7F"/>
                </a:solidFill>
                <a:cs typeface="+mn-cs"/>
              </a:rPr>
              <a:t>BGM Online	BKK </a:t>
            </a:r>
            <a:r>
              <a:rPr lang="de-DE" sz="900" dirty="0" smtClean="0">
                <a:solidFill>
                  <a:srgbClr val="7F7F7F"/>
                </a:solidFill>
                <a:cs typeface="+mn-cs"/>
              </a:rPr>
              <a:t>Dachverband e.V.</a:t>
            </a:r>
            <a:r>
              <a:rPr lang="de-DE" sz="900" dirty="0">
                <a:solidFill>
                  <a:srgbClr val="7F7F7F"/>
                </a:solidFill>
                <a:cs typeface="+mn-cs"/>
              </a:rPr>
              <a:t>	Abteilung Gesundheitsförderung	http://</a:t>
            </a:r>
            <a:r>
              <a:rPr lang="de-DE" sz="900" dirty="0" smtClean="0">
                <a:solidFill>
                  <a:srgbClr val="7F7F7F"/>
                </a:solidFill>
                <a:cs typeface="+mn-cs"/>
              </a:rPr>
              <a:t>www.bkk-dv.de </a:t>
            </a:r>
            <a:r>
              <a:rPr lang="de-DE" sz="900" dirty="0">
                <a:solidFill>
                  <a:srgbClr val="7F7F7F"/>
                </a:solidFill>
                <a:cs typeface="+mn-cs"/>
              </a:rPr>
              <a:t>	</a:t>
            </a:r>
            <a:r>
              <a:rPr lang="de-DE" sz="900" dirty="0" smtClean="0">
                <a:solidFill>
                  <a:srgbClr val="7F7F7F"/>
                </a:solidFill>
                <a:cs typeface="+mn-cs"/>
              </a:rPr>
              <a:t>            </a:t>
            </a:r>
            <a:fld id="{5400CAD3-4DE6-4C43-B3D0-C869CBA3AA19}" type="slidenum">
              <a:rPr lang="de-DE" sz="900" smtClean="0">
                <a:solidFill>
                  <a:srgbClr val="7F7F7F"/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r>
              <a:rPr lang="de-DE" sz="900" dirty="0">
                <a:solidFill>
                  <a:srgbClr val="7F7F7F"/>
                </a:solidFill>
                <a:cs typeface="+mn-cs"/>
              </a:rPr>
              <a:t> </a:t>
            </a:r>
          </a:p>
        </p:txBody>
      </p:sp>
      <p:pic>
        <p:nvPicPr>
          <p:cNvPr id="4100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115888"/>
            <a:ext cx="4460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773238"/>
            <a:ext cx="82296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Textmasterformate durch Klicken bearbeiten</a:t>
            </a:r>
          </a:p>
          <a:p>
            <a:pPr lvl="0"/>
            <a:r>
              <a:rPr lang="de-DE" altLang="de-DE" dirty="0" smtClean="0"/>
              <a:t>Textmasterformate durch Klicken bearbeiten</a:t>
            </a:r>
          </a:p>
          <a:p>
            <a:pPr lvl="0"/>
            <a:r>
              <a:rPr lang="de-DE" altLang="de-DE" dirty="0" smtClean="0"/>
              <a:t>Textmasterformate durch Klicken bearbeiten</a:t>
            </a:r>
          </a:p>
          <a:p>
            <a:pPr lvl="0"/>
            <a:r>
              <a:rPr lang="de-DE" altLang="de-DE" dirty="0" smtClean="0"/>
              <a:t>Textmasterformate durch Klicken bearbeiten</a:t>
            </a:r>
          </a:p>
          <a:p>
            <a:pPr lvl="0"/>
            <a:r>
              <a:rPr lang="de-DE" altLang="de-DE" dirty="0" smtClean="0"/>
              <a:t>Textmasterformate durch Klicken bearbeiten</a:t>
            </a:r>
          </a:p>
          <a:p>
            <a:pPr lvl="0"/>
            <a:endParaRPr lang="de-DE" altLang="de-DE" dirty="0" smtClean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57200" y="893763"/>
            <a:ext cx="8229600" cy="13827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de-DE" sz="4000" dirty="0" smtClean="0">
                <a:solidFill>
                  <a:schemeClr val="bg1">
                    <a:lumMod val="50000"/>
                  </a:schemeClr>
                </a:solidFill>
              </a:rPr>
              <a:t>Inhaltsverzeichnis</a:t>
            </a:r>
            <a:endParaRPr lang="de-DE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0" y="692150"/>
            <a:ext cx="9144000" cy="0"/>
          </a:xfrm>
          <a:prstGeom prst="line">
            <a:avLst/>
          </a:prstGeom>
          <a:ln w="9525">
            <a:solidFill>
              <a:srgbClr val="FDD20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Untertitel 2"/>
          <p:cNvSpPr txBox="1">
            <a:spLocks/>
          </p:cNvSpPr>
          <p:nvPr userDrawn="1"/>
        </p:nvSpPr>
        <p:spPr bwMode="auto">
          <a:xfrm>
            <a:off x="771736" y="218460"/>
            <a:ext cx="1838796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DE" sz="1400" dirty="0" smtClean="0"/>
              <a:t>Sucht</a:t>
            </a:r>
            <a:endParaRPr lang="de-DE" sz="1400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1" y="150418"/>
            <a:ext cx="319087" cy="4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07803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•"/>
        <a:defRPr sz="3200" kern="12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–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–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»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Worx_Stefan\Projekte\zone35\BKK_Bilddatenbank\DVD_01\42-215834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6"/>
          <a:stretch>
            <a:fillRect/>
          </a:stretch>
        </p:blipFill>
        <p:spPr bwMode="auto">
          <a:xfrm>
            <a:off x="0" y="692150"/>
            <a:ext cx="91440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C:\Dokumente und Einstellungen\nora\Desktop\v1_auswertung_Selbsttes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  <a:ln w="635">
            <a:solidFill>
              <a:schemeClr val="bg1">
                <a:lumMod val="85000"/>
              </a:schemeClr>
            </a:solidFill>
          </a:ln>
        </p:spPr>
      </p:pic>
      <p:sp>
        <p:nvSpPr>
          <p:cNvPr id="8" name="Textfeld 8"/>
          <p:cNvSpPr txBox="1">
            <a:spLocks noChangeArrowheads="1"/>
          </p:cNvSpPr>
          <p:nvPr/>
        </p:nvSpPr>
        <p:spPr bwMode="auto">
          <a:xfrm>
            <a:off x="503238" y="6616700"/>
            <a:ext cx="83899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rgbClr val="7F7F7F"/>
                </a:solidFill>
                <a:cs typeface="+mn-cs"/>
              </a:rPr>
              <a:t>BGM Online	BKK </a:t>
            </a:r>
            <a:r>
              <a:rPr lang="de-DE" sz="900" dirty="0" smtClean="0">
                <a:solidFill>
                  <a:srgbClr val="7F7F7F"/>
                </a:solidFill>
                <a:cs typeface="+mn-cs"/>
              </a:rPr>
              <a:t>Dachverband e.V.</a:t>
            </a:r>
            <a:r>
              <a:rPr lang="de-DE" sz="900" dirty="0">
                <a:solidFill>
                  <a:srgbClr val="7F7F7F"/>
                </a:solidFill>
                <a:cs typeface="+mn-cs"/>
              </a:rPr>
              <a:t>	Abteilung Gesundheitsförderung	http://</a:t>
            </a:r>
            <a:r>
              <a:rPr lang="de-DE" sz="900" dirty="0" smtClean="0">
                <a:solidFill>
                  <a:srgbClr val="7F7F7F"/>
                </a:solidFill>
                <a:cs typeface="+mn-cs"/>
              </a:rPr>
              <a:t>www.bkk-dv.de </a:t>
            </a:r>
            <a:r>
              <a:rPr lang="de-DE" sz="900" dirty="0">
                <a:solidFill>
                  <a:srgbClr val="7F7F7F"/>
                </a:solidFill>
                <a:cs typeface="+mn-cs"/>
              </a:rPr>
              <a:t>	</a:t>
            </a:r>
            <a:r>
              <a:rPr lang="de-DE" sz="900" dirty="0" smtClean="0">
                <a:solidFill>
                  <a:srgbClr val="7F7F7F"/>
                </a:solidFill>
                <a:cs typeface="+mn-cs"/>
              </a:rPr>
              <a:t>            </a:t>
            </a:r>
            <a:fld id="{E2A4389A-ED64-482B-AD09-68B7CDB0E9F3}" type="slidenum">
              <a:rPr lang="de-DE" sz="900" smtClean="0">
                <a:solidFill>
                  <a:srgbClr val="7F7F7F"/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r>
              <a:rPr lang="de-DE" sz="900" dirty="0">
                <a:solidFill>
                  <a:srgbClr val="7F7F7F"/>
                </a:solidFill>
                <a:cs typeface="+mn-cs"/>
              </a:rPr>
              <a:t> </a:t>
            </a:r>
          </a:p>
        </p:txBody>
      </p:sp>
      <p:sp>
        <p:nvSpPr>
          <p:cNvPr id="21" name="Textplatzhalter 2"/>
          <p:cNvSpPr txBox="1">
            <a:spLocks/>
          </p:cNvSpPr>
          <p:nvPr/>
        </p:nvSpPr>
        <p:spPr bwMode="auto">
          <a:xfrm>
            <a:off x="471488" y="1852613"/>
            <a:ext cx="6548437" cy="3100387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  <a:extLst/>
        </p:spPr>
        <p:txBody>
          <a:bodyPr lIns="252000" tIns="72000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DD205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DD205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DD20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DD205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DD205"/>
              </a:buClr>
              <a:buFont typeface="Arial" panose="020B0604020202020204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de-DE" sz="24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de-DE" sz="2400" dirty="0" smtClean="0">
                <a:solidFill>
                  <a:schemeClr val="bg1"/>
                </a:solidFill>
              </a:rPr>
              <a:t>Textmasterformate durch Klicken bearbeiten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de-DE" sz="2000" dirty="0" smtClean="0">
                <a:solidFill>
                  <a:schemeClr val="bg1"/>
                </a:solidFill>
              </a:rPr>
              <a:t>Zweite Ebene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de-DE" sz="1800" dirty="0" smtClean="0">
                <a:solidFill>
                  <a:schemeClr val="bg1"/>
                </a:solidFill>
              </a:rPr>
              <a:t>Dritte Ebene</a:t>
            </a:r>
          </a:p>
          <a:p>
            <a:pPr lvl="3" fontAlgn="auto">
              <a:spcAft>
                <a:spcPts val="0"/>
              </a:spcAft>
              <a:defRPr/>
            </a:pPr>
            <a:r>
              <a:rPr lang="de-DE" sz="1600" dirty="0" smtClean="0">
                <a:solidFill>
                  <a:schemeClr val="bg1"/>
                </a:solidFill>
              </a:rPr>
              <a:t>Vierte Ebene</a:t>
            </a:r>
          </a:p>
          <a:p>
            <a:pPr lvl="4" fontAlgn="auto">
              <a:spcAft>
                <a:spcPts val="0"/>
              </a:spcAft>
              <a:defRPr/>
            </a:pPr>
            <a:r>
              <a:rPr lang="de-DE" sz="1400" dirty="0" smtClean="0">
                <a:solidFill>
                  <a:schemeClr val="bg1"/>
                </a:solidFill>
              </a:rPr>
              <a:t>Fünfte Ebene</a:t>
            </a:r>
          </a:p>
          <a:p>
            <a:pPr marL="1828800" lvl="4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400" dirty="0" smtClean="0">
              <a:solidFill>
                <a:schemeClr val="bg1"/>
              </a:solidFill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471488" y="1852613"/>
            <a:ext cx="6548437" cy="954087"/>
          </a:xfrm>
          <a:prstGeom prst="rect">
            <a:avLst/>
          </a:prstGeom>
          <a:solidFill>
            <a:srgbClr val="FDD205">
              <a:alpha val="92000"/>
            </a:srgbClr>
          </a:solidFill>
        </p:spPr>
        <p:txBody>
          <a:bodyPr lIns="25200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sz="2800" b="1" dirty="0" smtClean="0">
                <a:solidFill>
                  <a:schemeClr val="bg1"/>
                </a:solidFill>
              </a:rPr>
              <a:t>Titelmasterformat durch </a:t>
            </a:r>
          </a:p>
          <a:p>
            <a:pPr fontAlgn="auto">
              <a:spcAft>
                <a:spcPts val="0"/>
              </a:spcAft>
              <a:defRPr/>
            </a:pPr>
            <a:r>
              <a:rPr lang="de-DE" sz="2800" b="1" dirty="0" smtClean="0">
                <a:solidFill>
                  <a:schemeClr val="bg1"/>
                </a:solidFill>
              </a:rPr>
              <a:t>Klicken bearbeiten</a:t>
            </a:r>
          </a:p>
        </p:txBody>
      </p:sp>
      <p:pic>
        <p:nvPicPr>
          <p:cNvPr id="5127" name="Grafi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115888"/>
            <a:ext cx="4460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Gerade Verbindung 10"/>
          <p:cNvCxnSpPr/>
          <p:nvPr userDrawn="1"/>
        </p:nvCxnSpPr>
        <p:spPr>
          <a:xfrm>
            <a:off x="0" y="692150"/>
            <a:ext cx="9144000" cy="0"/>
          </a:xfrm>
          <a:prstGeom prst="line">
            <a:avLst/>
          </a:prstGeom>
          <a:ln w="9525">
            <a:solidFill>
              <a:srgbClr val="FDD20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Untertitel 2"/>
          <p:cNvSpPr txBox="1">
            <a:spLocks/>
          </p:cNvSpPr>
          <p:nvPr userDrawn="1"/>
        </p:nvSpPr>
        <p:spPr bwMode="auto">
          <a:xfrm>
            <a:off x="771736" y="218460"/>
            <a:ext cx="1838796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DE" sz="1400" dirty="0" smtClean="0"/>
              <a:t>Sucht</a:t>
            </a:r>
            <a:endParaRPr lang="de-DE" sz="1400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1" y="150418"/>
            <a:ext cx="319087" cy="4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31783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•"/>
        <a:defRPr sz="3200" kern="12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–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–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»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5" descr="C:\Dokumente und Einstellungen\nora\Desktop\v1_auswertung_Selbsttest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602413"/>
            <a:ext cx="9144000" cy="260350"/>
          </a:xfrm>
          <a:prstGeom prst="rect">
            <a:avLst/>
          </a:prstGeom>
          <a:noFill/>
          <a:ln w="635">
            <a:solidFill>
              <a:schemeClr val="bg1">
                <a:lumMod val="85000"/>
              </a:schemeClr>
            </a:solidFill>
          </a:ln>
        </p:spPr>
      </p:pic>
      <p:sp>
        <p:nvSpPr>
          <p:cNvPr id="26" name="Textfeld 8"/>
          <p:cNvSpPr txBox="1">
            <a:spLocks noChangeArrowheads="1"/>
          </p:cNvSpPr>
          <p:nvPr userDrawn="1"/>
        </p:nvSpPr>
        <p:spPr bwMode="auto">
          <a:xfrm>
            <a:off x="503238" y="6621463"/>
            <a:ext cx="83899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rgbClr val="7F7F7F"/>
                </a:solidFill>
              </a:rPr>
              <a:t>BGM Online	BKK </a:t>
            </a:r>
            <a:r>
              <a:rPr lang="de-DE" sz="900" dirty="0" smtClean="0">
                <a:solidFill>
                  <a:srgbClr val="7F7F7F"/>
                </a:solidFill>
              </a:rPr>
              <a:t>Dachverband e.V.</a:t>
            </a:r>
            <a:r>
              <a:rPr lang="de-DE" sz="900" dirty="0">
                <a:solidFill>
                  <a:srgbClr val="7F7F7F"/>
                </a:solidFill>
              </a:rPr>
              <a:t>	Abteilung Gesundheitsförderung	http://</a:t>
            </a:r>
            <a:r>
              <a:rPr lang="de-DE" sz="900" dirty="0" smtClean="0">
                <a:solidFill>
                  <a:srgbClr val="7F7F7F"/>
                </a:solidFill>
              </a:rPr>
              <a:t>www.bkk-dv.de </a:t>
            </a:r>
            <a:r>
              <a:rPr lang="de-DE" sz="900" dirty="0">
                <a:solidFill>
                  <a:srgbClr val="7F7F7F"/>
                </a:solidFill>
              </a:rPr>
              <a:t>	</a:t>
            </a:r>
            <a:r>
              <a:rPr lang="de-DE" sz="900" dirty="0" smtClean="0">
                <a:solidFill>
                  <a:srgbClr val="7F7F7F"/>
                </a:solidFill>
              </a:rPr>
              <a:t>            </a:t>
            </a:r>
            <a:fld id="{452BA783-8F16-4148-8F32-3F1503180688}" type="slidenum">
              <a:rPr lang="de-DE" sz="900" smtClean="0">
                <a:solidFill>
                  <a:srgbClr val="7F7F7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r>
              <a:rPr lang="de-DE" sz="900" dirty="0">
                <a:solidFill>
                  <a:srgbClr val="7F7F7F"/>
                </a:solidFill>
              </a:rPr>
              <a:t> </a:t>
            </a:r>
          </a:p>
        </p:txBody>
      </p:sp>
      <p:pic>
        <p:nvPicPr>
          <p:cNvPr id="6148" name="Grafik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120650"/>
            <a:ext cx="446088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Untertitel 2"/>
          <p:cNvSpPr txBox="1">
            <a:spLocks/>
          </p:cNvSpPr>
          <p:nvPr userDrawn="1"/>
        </p:nvSpPr>
        <p:spPr>
          <a:xfrm>
            <a:off x="539750" y="5373688"/>
            <a:ext cx="3825875" cy="3937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 smtClean="0">
                <a:solidFill>
                  <a:srgbClr val="918F90"/>
                </a:solidFill>
              </a:rPr>
              <a:t>Formatvorlage des Untertitelmasters durch Klicken bearbeiten</a:t>
            </a:r>
            <a:endParaRPr lang="de-DE" sz="1100" dirty="0">
              <a:solidFill>
                <a:srgbClr val="918F90"/>
              </a:solidFill>
            </a:endParaRPr>
          </a:p>
        </p:txBody>
      </p:sp>
      <p:sp>
        <p:nvSpPr>
          <p:cNvPr id="6152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076825" y="836613"/>
            <a:ext cx="38163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6153" name="Picture 2" descr="C:\Users\cynthia\Desktop\A9R7A9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341438"/>
            <a:ext cx="3976688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bgerundetes Rechteck 13"/>
          <p:cNvSpPr/>
          <p:nvPr userDrawn="1"/>
        </p:nvSpPr>
        <p:spPr>
          <a:xfrm>
            <a:off x="2200275" y="3357563"/>
            <a:ext cx="2592388" cy="1079500"/>
          </a:xfrm>
          <a:prstGeom prst="roundRect">
            <a:avLst/>
          </a:prstGeom>
          <a:noFill/>
          <a:ln>
            <a:solidFill>
              <a:srgbClr val="FDD20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7" name="Untertitel 2"/>
          <p:cNvSpPr txBox="1">
            <a:spLocks/>
          </p:cNvSpPr>
          <p:nvPr userDrawn="1"/>
        </p:nvSpPr>
        <p:spPr>
          <a:xfrm>
            <a:off x="2339975" y="3429000"/>
            <a:ext cx="2357438" cy="9366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 smtClean="0">
                <a:solidFill>
                  <a:srgbClr val="918F90"/>
                </a:solidFill>
              </a:rPr>
              <a:t>Formatvorlage des Untertitelmasters durch Klicken bearbeiten</a:t>
            </a:r>
            <a:endParaRPr lang="de-DE" sz="1600" dirty="0">
              <a:solidFill>
                <a:srgbClr val="918F90"/>
              </a:solidFill>
            </a:endParaRPr>
          </a:p>
        </p:txBody>
      </p:sp>
      <p:cxnSp>
        <p:nvCxnSpPr>
          <p:cNvPr id="18" name="Gerade Verbindung 17"/>
          <p:cNvCxnSpPr/>
          <p:nvPr userDrawn="1"/>
        </p:nvCxnSpPr>
        <p:spPr>
          <a:xfrm>
            <a:off x="4932363" y="981075"/>
            <a:ext cx="0" cy="53276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 userDrawn="1"/>
        </p:nvCxnSpPr>
        <p:spPr>
          <a:xfrm>
            <a:off x="0" y="692150"/>
            <a:ext cx="9144000" cy="0"/>
          </a:xfrm>
          <a:prstGeom prst="line">
            <a:avLst/>
          </a:prstGeom>
          <a:ln w="9525">
            <a:solidFill>
              <a:srgbClr val="FDD20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Untertitel 2"/>
          <p:cNvSpPr txBox="1">
            <a:spLocks/>
          </p:cNvSpPr>
          <p:nvPr userDrawn="1"/>
        </p:nvSpPr>
        <p:spPr bwMode="auto">
          <a:xfrm>
            <a:off x="771736" y="218460"/>
            <a:ext cx="1838796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DE" sz="1400" dirty="0" smtClean="0"/>
              <a:t>Sucht</a:t>
            </a:r>
            <a:endParaRPr lang="de-DE" sz="1400" dirty="0"/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1" y="150418"/>
            <a:ext cx="319087" cy="4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5276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•"/>
        <a:defRPr sz="3200" kern="12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–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–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»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5" descr="C:\Dokumente und Einstellungen\nora\Desktop\v1_auswertung_Selbsttest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602413"/>
            <a:ext cx="9144000" cy="260350"/>
          </a:xfrm>
          <a:prstGeom prst="rect">
            <a:avLst/>
          </a:prstGeom>
          <a:noFill/>
          <a:ln w="635">
            <a:solidFill>
              <a:schemeClr val="bg1">
                <a:lumMod val="85000"/>
              </a:schemeClr>
            </a:solidFill>
          </a:ln>
        </p:spPr>
      </p:pic>
      <p:sp>
        <p:nvSpPr>
          <p:cNvPr id="26" name="Textfeld 8"/>
          <p:cNvSpPr txBox="1">
            <a:spLocks noChangeArrowheads="1"/>
          </p:cNvSpPr>
          <p:nvPr userDrawn="1"/>
        </p:nvSpPr>
        <p:spPr bwMode="auto">
          <a:xfrm>
            <a:off x="503238" y="6621463"/>
            <a:ext cx="83899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rgbClr val="7F7F7F"/>
                </a:solidFill>
              </a:rPr>
              <a:t>BGM Online	BKK </a:t>
            </a:r>
            <a:r>
              <a:rPr lang="de-DE" sz="900" dirty="0" smtClean="0">
                <a:solidFill>
                  <a:srgbClr val="7F7F7F"/>
                </a:solidFill>
              </a:rPr>
              <a:t>Dachverband e.V.</a:t>
            </a:r>
            <a:r>
              <a:rPr lang="de-DE" sz="900" dirty="0">
                <a:solidFill>
                  <a:srgbClr val="7F7F7F"/>
                </a:solidFill>
              </a:rPr>
              <a:t>	Abteilung Gesundheitsförderung	http://</a:t>
            </a:r>
            <a:r>
              <a:rPr lang="de-DE" sz="900" dirty="0" smtClean="0">
                <a:solidFill>
                  <a:srgbClr val="7F7F7F"/>
                </a:solidFill>
              </a:rPr>
              <a:t>www.bkk-dv.de </a:t>
            </a:r>
            <a:r>
              <a:rPr lang="de-DE" sz="900" dirty="0">
                <a:solidFill>
                  <a:srgbClr val="7F7F7F"/>
                </a:solidFill>
              </a:rPr>
              <a:t>	</a:t>
            </a:r>
            <a:r>
              <a:rPr lang="de-DE" sz="900" dirty="0" smtClean="0">
                <a:solidFill>
                  <a:srgbClr val="7F7F7F"/>
                </a:solidFill>
              </a:rPr>
              <a:t>            </a:t>
            </a:r>
            <a:fld id="{D79C6591-E5C5-4A4E-826F-4A55B5134A46}" type="slidenum">
              <a:rPr lang="de-DE" sz="900" smtClean="0">
                <a:solidFill>
                  <a:srgbClr val="7F7F7F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r>
              <a:rPr lang="de-DE" sz="900" dirty="0">
                <a:solidFill>
                  <a:srgbClr val="7F7F7F"/>
                </a:solidFill>
              </a:rPr>
              <a:t> </a:t>
            </a:r>
          </a:p>
        </p:txBody>
      </p:sp>
      <p:pic>
        <p:nvPicPr>
          <p:cNvPr id="7172" name="Grafik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120650"/>
            <a:ext cx="446088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2" descr="C:\Users\cynthia\Desktop\A9R7A9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700213"/>
            <a:ext cx="3976688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4"/>
          <p:cNvCxnSpPr/>
          <p:nvPr userDrawn="1"/>
        </p:nvCxnSpPr>
        <p:spPr>
          <a:xfrm>
            <a:off x="4932363" y="981075"/>
            <a:ext cx="0" cy="53276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116513" y="836613"/>
            <a:ext cx="38163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9" name="Untertitel 2"/>
          <p:cNvSpPr txBox="1">
            <a:spLocks/>
          </p:cNvSpPr>
          <p:nvPr userDrawn="1"/>
        </p:nvSpPr>
        <p:spPr>
          <a:xfrm>
            <a:off x="395288" y="5516563"/>
            <a:ext cx="4302125" cy="5651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 smtClean="0">
                <a:solidFill>
                  <a:srgbClr val="918F90"/>
                </a:solidFill>
              </a:rPr>
              <a:t>Formatvorlage des Untertitelmasters durch Klicken bearbeiten</a:t>
            </a:r>
            <a:endParaRPr lang="de-DE" sz="1100" dirty="0">
              <a:solidFill>
                <a:srgbClr val="918F90"/>
              </a:solidFill>
            </a:endParaRPr>
          </a:p>
        </p:txBody>
      </p:sp>
      <p:sp>
        <p:nvSpPr>
          <p:cNvPr id="20" name="Abgerundetes Rechteck 19"/>
          <p:cNvSpPr/>
          <p:nvPr userDrawn="1"/>
        </p:nvSpPr>
        <p:spPr>
          <a:xfrm>
            <a:off x="2195513" y="3716338"/>
            <a:ext cx="2592387" cy="1081087"/>
          </a:xfrm>
          <a:prstGeom prst="roundRect">
            <a:avLst/>
          </a:prstGeom>
          <a:noFill/>
          <a:ln>
            <a:solidFill>
              <a:srgbClr val="FDD20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181" name="Rechteck 20"/>
          <p:cNvSpPr>
            <a:spLocks noChangeArrowheads="1"/>
          </p:cNvSpPr>
          <p:nvPr userDrawn="1"/>
        </p:nvSpPr>
        <p:spPr bwMode="auto">
          <a:xfrm>
            <a:off x="2411413" y="3789363"/>
            <a:ext cx="27336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altLang="de-DE" smtClean="0">
                <a:solidFill>
                  <a:srgbClr val="918F90"/>
                </a:solidFill>
              </a:rPr>
              <a:t>Formatvorlage des Hinweistextes durch Klicken bearbeiten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0" y="692150"/>
            <a:ext cx="9144000" cy="0"/>
          </a:xfrm>
          <a:prstGeom prst="line">
            <a:avLst/>
          </a:prstGeom>
          <a:ln w="9525">
            <a:solidFill>
              <a:srgbClr val="FDD20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Untertitel 2"/>
          <p:cNvSpPr txBox="1">
            <a:spLocks/>
          </p:cNvSpPr>
          <p:nvPr userDrawn="1"/>
        </p:nvSpPr>
        <p:spPr bwMode="auto">
          <a:xfrm>
            <a:off x="771736" y="218460"/>
            <a:ext cx="1838796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DE" sz="1400" dirty="0" smtClean="0"/>
              <a:t>Sucht</a:t>
            </a:r>
            <a:endParaRPr lang="de-DE" sz="1400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1" y="150418"/>
            <a:ext cx="319087" cy="4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1590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•"/>
        <a:defRPr sz="3200" kern="12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–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–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»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t="4170" r="1016" b="5070"/>
          <a:stretch>
            <a:fillRect/>
          </a:stretch>
        </p:blipFill>
        <p:spPr bwMode="auto">
          <a:xfrm>
            <a:off x="0" y="692150"/>
            <a:ext cx="91440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C:\Dokumente und Einstellungen\nora\Desktop\v1_auswertung_Selbsttes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  <a:ln w="635">
            <a:solidFill>
              <a:schemeClr val="bg1">
                <a:lumMod val="85000"/>
              </a:schemeClr>
            </a:solidFill>
          </a:ln>
        </p:spPr>
      </p:pic>
      <p:sp>
        <p:nvSpPr>
          <p:cNvPr id="8" name="Textfeld 8"/>
          <p:cNvSpPr txBox="1">
            <a:spLocks noChangeArrowheads="1"/>
          </p:cNvSpPr>
          <p:nvPr/>
        </p:nvSpPr>
        <p:spPr bwMode="auto">
          <a:xfrm>
            <a:off x="503238" y="6616700"/>
            <a:ext cx="83899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rgbClr val="7F7F7F"/>
                </a:solidFill>
                <a:cs typeface="+mn-cs"/>
              </a:rPr>
              <a:t>BGM Online	BKK </a:t>
            </a:r>
            <a:r>
              <a:rPr lang="de-DE" sz="900" dirty="0" smtClean="0">
                <a:solidFill>
                  <a:srgbClr val="7F7F7F"/>
                </a:solidFill>
                <a:cs typeface="+mn-cs"/>
              </a:rPr>
              <a:t>Dachverband e.V.</a:t>
            </a:r>
            <a:r>
              <a:rPr lang="de-DE" sz="900" dirty="0">
                <a:solidFill>
                  <a:srgbClr val="7F7F7F"/>
                </a:solidFill>
                <a:cs typeface="+mn-cs"/>
              </a:rPr>
              <a:t>	Abteilung Gesundheitsförderung	http://</a:t>
            </a:r>
            <a:r>
              <a:rPr lang="de-DE" sz="900" dirty="0" smtClean="0">
                <a:solidFill>
                  <a:srgbClr val="7F7F7F"/>
                </a:solidFill>
                <a:cs typeface="+mn-cs"/>
              </a:rPr>
              <a:t>www.bkk-dv.de </a:t>
            </a:r>
            <a:r>
              <a:rPr lang="de-DE" sz="900" dirty="0">
                <a:solidFill>
                  <a:srgbClr val="7F7F7F"/>
                </a:solidFill>
                <a:cs typeface="+mn-cs"/>
              </a:rPr>
              <a:t>	</a:t>
            </a:r>
            <a:r>
              <a:rPr lang="de-DE" sz="900" dirty="0" smtClean="0">
                <a:solidFill>
                  <a:srgbClr val="7F7F7F"/>
                </a:solidFill>
                <a:cs typeface="+mn-cs"/>
              </a:rPr>
              <a:t>            </a:t>
            </a:r>
            <a:fld id="{845393F3-251D-485D-AB96-608726BCF402}" type="slidenum">
              <a:rPr lang="de-DE" sz="900" smtClean="0">
                <a:solidFill>
                  <a:srgbClr val="7F7F7F"/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r>
              <a:rPr lang="de-DE" sz="900" dirty="0">
                <a:solidFill>
                  <a:srgbClr val="7F7F7F"/>
                </a:solidFill>
                <a:cs typeface="+mn-cs"/>
              </a:rPr>
              <a:t> </a:t>
            </a:r>
          </a:p>
        </p:txBody>
      </p:sp>
      <p:pic>
        <p:nvPicPr>
          <p:cNvPr id="8197" name="Grafi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115888"/>
            <a:ext cx="4460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 userDrawn="1"/>
        </p:nvSpPr>
        <p:spPr>
          <a:xfrm>
            <a:off x="990600" y="788988"/>
            <a:ext cx="1727200" cy="1727200"/>
          </a:xfrm>
          <a:prstGeom prst="ellipse">
            <a:avLst/>
          </a:prstGeom>
          <a:solidFill>
            <a:srgbClr val="918F9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202" name="Rechteck 2"/>
          <p:cNvSpPr>
            <a:spLocks noChangeArrowheads="1"/>
          </p:cNvSpPr>
          <p:nvPr userDrawn="1"/>
        </p:nvSpPr>
        <p:spPr bwMode="auto">
          <a:xfrm>
            <a:off x="1179513" y="1149350"/>
            <a:ext cx="13954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de-DE" altLang="de-DE" b="1" smtClean="0">
                <a:solidFill>
                  <a:schemeClr val="bg1"/>
                </a:solidFill>
              </a:rPr>
              <a:t>Durch Klicken bearbeiten</a:t>
            </a:r>
          </a:p>
        </p:txBody>
      </p:sp>
      <p:sp>
        <p:nvSpPr>
          <p:cNvPr id="13" name="Ellipse 12"/>
          <p:cNvSpPr/>
          <p:nvPr userDrawn="1"/>
        </p:nvSpPr>
        <p:spPr>
          <a:xfrm>
            <a:off x="2808288" y="1916113"/>
            <a:ext cx="1889125" cy="1890712"/>
          </a:xfrm>
          <a:prstGeom prst="ellipse">
            <a:avLst/>
          </a:prstGeom>
          <a:solidFill>
            <a:srgbClr val="FDD20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204" name="Rechteck 13"/>
          <p:cNvSpPr>
            <a:spLocks noChangeArrowheads="1"/>
          </p:cNvSpPr>
          <p:nvPr userDrawn="1"/>
        </p:nvSpPr>
        <p:spPr bwMode="auto">
          <a:xfrm>
            <a:off x="2933700" y="2259013"/>
            <a:ext cx="16732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de-DE" altLang="de-DE" sz="2200" b="1" smtClean="0">
                <a:solidFill>
                  <a:schemeClr val="bg1"/>
                </a:solidFill>
              </a:rPr>
              <a:t>Durch Klicken bearbeiten</a:t>
            </a:r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0" y="692150"/>
            <a:ext cx="9144000" cy="0"/>
          </a:xfrm>
          <a:prstGeom prst="line">
            <a:avLst/>
          </a:prstGeom>
          <a:ln w="9525">
            <a:solidFill>
              <a:srgbClr val="FDD20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Untertitel 2"/>
          <p:cNvSpPr txBox="1">
            <a:spLocks/>
          </p:cNvSpPr>
          <p:nvPr userDrawn="1"/>
        </p:nvSpPr>
        <p:spPr bwMode="auto">
          <a:xfrm>
            <a:off x="771736" y="218460"/>
            <a:ext cx="1838796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DE" sz="1400" dirty="0" smtClean="0"/>
              <a:t>Sucht</a:t>
            </a:r>
            <a:endParaRPr lang="de-DE" sz="1400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1" y="150418"/>
            <a:ext cx="319087" cy="4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04944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•"/>
        <a:defRPr sz="3200" kern="12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–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–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»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C:\Dokumente und Einstellungen\nora\Desktop\v1_auswertung_Selbsttes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  <a:ln w="635">
            <a:solidFill>
              <a:schemeClr val="bg1">
                <a:lumMod val="85000"/>
              </a:schemeClr>
            </a:solidFill>
          </a:ln>
        </p:spPr>
      </p:pic>
      <p:sp>
        <p:nvSpPr>
          <p:cNvPr id="8" name="Textfeld 8"/>
          <p:cNvSpPr txBox="1">
            <a:spLocks noChangeArrowheads="1"/>
          </p:cNvSpPr>
          <p:nvPr/>
        </p:nvSpPr>
        <p:spPr bwMode="auto">
          <a:xfrm>
            <a:off x="503238" y="6616700"/>
            <a:ext cx="83899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rgbClr val="7F7F7F"/>
                </a:solidFill>
                <a:cs typeface="+mn-cs"/>
              </a:rPr>
              <a:t>BGM Online	BKK </a:t>
            </a:r>
            <a:r>
              <a:rPr lang="de-DE" sz="900" dirty="0" smtClean="0">
                <a:solidFill>
                  <a:srgbClr val="7F7F7F"/>
                </a:solidFill>
                <a:cs typeface="+mn-cs"/>
              </a:rPr>
              <a:t>Dachverband e.V.</a:t>
            </a:r>
            <a:r>
              <a:rPr lang="de-DE" sz="900" dirty="0">
                <a:solidFill>
                  <a:srgbClr val="7F7F7F"/>
                </a:solidFill>
                <a:cs typeface="+mn-cs"/>
              </a:rPr>
              <a:t>	Abteilung Gesundheitsförderung	http://</a:t>
            </a:r>
            <a:r>
              <a:rPr lang="de-DE" sz="900" dirty="0" smtClean="0">
                <a:solidFill>
                  <a:srgbClr val="7F7F7F"/>
                </a:solidFill>
                <a:cs typeface="+mn-cs"/>
              </a:rPr>
              <a:t>www.bkk-dv.de </a:t>
            </a:r>
            <a:r>
              <a:rPr lang="de-DE" sz="900" dirty="0">
                <a:solidFill>
                  <a:srgbClr val="7F7F7F"/>
                </a:solidFill>
                <a:cs typeface="+mn-cs"/>
              </a:rPr>
              <a:t>	</a:t>
            </a:r>
            <a:r>
              <a:rPr lang="de-DE" sz="900" dirty="0" smtClean="0">
                <a:solidFill>
                  <a:srgbClr val="7F7F7F"/>
                </a:solidFill>
                <a:cs typeface="+mn-cs"/>
              </a:rPr>
              <a:t>            </a:t>
            </a:r>
            <a:fld id="{E08B1B3D-2C05-4007-AE8E-1722545E9454}" type="slidenum">
              <a:rPr lang="de-DE" sz="900" smtClean="0">
                <a:solidFill>
                  <a:srgbClr val="7F7F7F"/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r>
              <a:rPr lang="de-DE" sz="900" dirty="0">
                <a:solidFill>
                  <a:srgbClr val="7F7F7F"/>
                </a:solidFill>
                <a:cs typeface="+mn-cs"/>
              </a:rPr>
              <a:t> </a:t>
            </a:r>
          </a:p>
        </p:txBody>
      </p:sp>
      <p:pic>
        <p:nvPicPr>
          <p:cNvPr id="9220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115888"/>
            <a:ext cx="4460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2636838"/>
            <a:ext cx="8229600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57200" y="893763"/>
            <a:ext cx="8229600" cy="13827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de-DE" sz="4000" dirty="0" smtClean="0">
                <a:solidFill>
                  <a:schemeClr val="bg1">
                    <a:lumMod val="50000"/>
                  </a:schemeClr>
                </a:solidFill>
              </a:rPr>
              <a:t>Titelmasterformat durch Klicken bearbeiten</a:t>
            </a:r>
            <a:endParaRPr lang="de-DE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Abgerundetes Rechteck 11"/>
          <p:cNvSpPr/>
          <p:nvPr userDrawn="1"/>
        </p:nvSpPr>
        <p:spPr>
          <a:xfrm>
            <a:off x="4983163" y="5229225"/>
            <a:ext cx="3648075" cy="1008063"/>
          </a:xfrm>
          <a:prstGeom prst="roundRect">
            <a:avLst/>
          </a:prstGeom>
          <a:noFill/>
          <a:ln>
            <a:solidFill>
              <a:srgbClr val="FDD20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9227" name="Rechteck 15"/>
          <p:cNvSpPr>
            <a:spLocks noChangeArrowheads="1"/>
          </p:cNvSpPr>
          <p:nvPr userDrawn="1"/>
        </p:nvSpPr>
        <p:spPr bwMode="auto">
          <a:xfrm>
            <a:off x="5103813" y="5373688"/>
            <a:ext cx="36687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altLang="de-DE" smtClean="0">
                <a:solidFill>
                  <a:srgbClr val="918F90"/>
                </a:solidFill>
              </a:rPr>
              <a:t>Formatvorlage des Hinweistextes durch Klicken bearbeiten</a:t>
            </a: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0" y="692150"/>
            <a:ext cx="9144000" cy="0"/>
          </a:xfrm>
          <a:prstGeom prst="line">
            <a:avLst/>
          </a:prstGeom>
          <a:ln w="9525">
            <a:solidFill>
              <a:srgbClr val="FDD20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Untertitel 2"/>
          <p:cNvSpPr txBox="1">
            <a:spLocks/>
          </p:cNvSpPr>
          <p:nvPr userDrawn="1"/>
        </p:nvSpPr>
        <p:spPr bwMode="auto">
          <a:xfrm>
            <a:off x="771736" y="218460"/>
            <a:ext cx="1838796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DE" sz="1400" dirty="0" smtClean="0"/>
              <a:t>Sucht</a:t>
            </a:r>
            <a:endParaRPr lang="de-DE" sz="1400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1" y="150418"/>
            <a:ext cx="319087" cy="4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90273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•"/>
        <a:defRPr sz="3200" kern="12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–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–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»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C:\Dokumente und Einstellungen\nora\Desktop\v1_auswertung_Selbsttes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  <a:ln w="635">
            <a:solidFill>
              <a:schemeClr val="bg1">
                <a:lumMod val="85000"/>
              </a:schemeClr>
            </a:solidFill>
          </a:ln>
        </p:spPr>
      </p:pic>
      <p:sp>
        <p:nvSpPr>
          <p:cNvPr id="8" name="Textfeld 8"/>
          <p:cNvSpPr txBox="1">
            <a:spLocks noChangeArrowheads="1"/>
          </p:cNvSpPr>
          <p:nvPr/>
        </p:nvSpPr>
        <p:spPr bwMode="auto">
          <a:xfrm>
            <a:off x="503238" y="6616700"/>
            <a:ext cx="83899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7788" algn="l"/>
                <a:tab pos="31369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rgbClr val="7F7F7F"/>
                </a:solidFill>
                <a:cs typeface="+mn-cs"/>
              </a:rPr>
              <a:t>BGM Online	BKK </a:t>
            </a:r>
            <a:r>
              <a:rPr lang="de-DE" sz="900" dirty="0" smtClean="0">
                <a:solidFill>
                  <a:srgbClr val="7F7F7F"/>
                </a:solidFill>
                <a:cs typeface="+mn-cs"/>
              </a:rPr>
              <a:t>Dachverband e.V.</a:t>
            </a:r>
            <a:r>
              <a:rPr lang="de-DE" sz="900" dirty="0">
                <a:solidFill>
                  <a:srgbClr val="7F7F7F"/>
                </a:solidFill>
                <a:cs typeface="+mn-cs"/>
              </a:rPr>
              <a:t>	Abteilung Gesundheitsförderung	http://</a:t>
            </a:r>
            <a:r>
              <a:rPr lang="de-DE" sz="900" dirty="0" smtClean="0">
                <a:solidFill>
                  <a:srgbClr val="7F7F7F"/>
                </a:solidFill>
                <a:cs typeface="+mn-cs"/>
              </a:rPr>
              <a:t>www.bkk-dv.de </a:t>
            </a:r>
            <a:r>
              <a:rPr lang="de-DE" sz="900" dirty="0">
                <a:solidFill>
                  <a:srgbClr val="7F7F7F"/>
                </a:solidFill>
                <a:cs typeface="+mn-cs"/>
              </a:rPr>
              <a:t>	</a:t>
            </a:r>
            <a:r>
              <a:rPr lang="de-DE" sz="900" dirty="0" smtClean="0">
                <a:solidFill>
                  <a:srgbClr val="7F7F7F"/>
                </a:solidFill>
                <a:cs typeface="+mn-cs"/>
              </a:rPr>
              <a:t>            </a:t>
            </a:r>
            <a:fld id="{82534017-ABFF-43A0-9482-9F3DDDAB97BB}" type="slidenum">
              <a:rPr lang="de-DE" sz="900" smtClean="0">
                <a:solidFill>
                  <a:srgbClr val="7F7F7F"/>
                </a:solidFill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r>
              <a:rPr lang="de-DE" sz="900" dirty="0">
                <a:solidFill>
                  <a:srgbClr val="7F7F7F"/>
                </a:solidFill>
                <a:cs typeface="+mn-cs"/>
              </a:rPr>
              <a:t> </a:t>
            </a:r>
          </a:p>
        </p:txBody>
      </p:sp>
      <p:grpSp>
        <p:nvGrpSpPr>
          <p:cNvPr id="10244" name="Gruppieren 4"/>
          <p:cNvGrpSpPr>
            <a:grpSpLocks/>
          </p:cNvGrpSpPr>
          <p:nvPr/>
        </p:nvGrpSpPr>
        <p:grpSpPr bwMode="auto">
          <a:xfrm>
            <a:off x="468313" y="1360488"/>
            <a:ext cx="8204200" cy="4516437"/>
            <a:chOff x="472008" y="1628800"/>
            <a:chExt cx="8204448" cy="3217140"/>
          </a:xfrm>
        </p:grpSpPr>
        <p:sp>
          <p:nvSpPr>
            <p:cNvPr id="21" name="Textplatzhalter 2"/>
            <p:cNvSpPr txBox="1">
              <a:spLocks/>
            </p:cNvSpPr>
            <p:nvPr userDrawn="1"/>
          </p:nvSpPr>
          <p:spPr bwMode="auto">
            <a:xfrm>
              <a:off x="472008" y="2625039"/>
              <a:ext cx="8204448" cy="222090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lIns="360000" tIns="28800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FDD205"/>
                </a:buClr>
                <a:buFont typeface="Arial" panose="020B0604020202020204" pitchFamily="34" charset="0"/>
                <a:buChar char="•"/>
                <a:defRPr sz="32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FDD205"/>
                </a:buClr>
                <a:buFont typeface="Arial" panose="020B0604020202020204" pitchFamily="34" charset="0"/>
                <a:buChar char="–"/>
                <a:defRPr sz="28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FDD205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FDD205"/>
                </a:buClr>
                <a:buFont typeface="Arial" panose="020B0604020202020204" pitchFamily="34" charset="0"/>
                <a:buChar char="–"/>
                <a:defRPr sz="20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FDD205"/>
                </a:buClr>
                <a:buFont typeface="Arial" panose="020B0604020202020204" pitchFamily="34" charset="0"/>
                <a:buChar char="»"/>
                <a:defRPr sz="20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de-DE" sz="2400" dirty="0" smtClean="0">
                  <a:solidFill>
                    <a:schemeClr val="bg1"/>
                  </a:solidFill>
                </a:rPr>
                <a:t>Textmasterformate durch Klicken bearbeiten</a:t>
              </a:r>
            </a:p>
            <a:p>
              <a:pPr lvl="1" fontAlgn="auto">
                <a:spcAft>
                  <a:spcPts val="0"/>
                </a:spcAft>
                <a:defRPr/>
              </a:pPr>
              <a:r>
                <a:rPr lang="de-DE" sz="2000" dirty="0" smtClean="0">
                  <a:solidFill>
                    <a:schemeClr val="bg1"/>
                  </a:solidFill>
                </a:rPr>
                <a:t>Zweite Ebene</a:t>
              </a:r>
            </a:p>
            <a:p>
              <a:pPr lvl="2" fontAlgn="auto">
                <a:spcAft>
                  <a:spcPts val="0"/>
                </a:spcAft>
                <a:defRPr/>
              </a:pPr>
              <a:r>
                <a:rPr lang="de-DE" sz="1800" dirty="0" smtClean="0">
                  <a:solidFill>
                    <a:schemeClr val="bg1"/>
                  </a:solidFill>
                </a:rPr>
                <a:t>Dritte Ebene</a:t>
              </a:r>
            </a:p>
            <a:p>
              <a:pPr lvl="3" fontAlgn="auto">
                <a:spcAft>
                  <a:spcPts val="0"/>
                </a:spcAft>
                <a:defRPr/>
              </a:pPr>
              <a:r>
                <a:rPr lang="de-DE" sz="1600" dirty="0" smtClean="0">
                  <a:solidFill>
                    <a:schemeClr val="bg1"/>
                  </a:solidFill>
                </a:rPr>
                <a:t>Vierte Ebene</a:t>
              </a:r>
            </a:p>
            <a:p>
              <a:pPr lvl="4" fontAlgn="auto">
                <a:spcAft>
                  <a:spcPts val="0"/>
                </a:spcAft>
                <a:defRPr/>
              </a:pPr>
              <a:r>
                <a:rPr lang="de-DE" sz="1400" dirty="0" smtClean="0">
                  <a:solidFill>
                    <a:schemeClr val="bg1"/>
                  </a:solidFill>
                </a:rPr>
                <a:t>Fünfte Ebene</a:t>
              </a:r>
            </a:p>
            <a:p>
              <a:pPr marL="1828800" lvl="4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de-DE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" name="Titel 1"/>
            <p:cNvSpPr txBox="1">
              <a:spLocks/>
            </p:cNvSpPr>
            <p:nvPr userDrawn="1"/>
          </p:nvSpPr>
          <p:spPr>
            <a:xfrm>
              <a:off x="472008" y="1628800"/>
              <a:ext cx="8204448" cy="997370"/>
            </a:xfrm>
            <a:prstGeom prst="rect">
              <a:avLst/>
            </a:prstGeom>
            <a:solidFill>
              <a:srgbClr val="FDD205"/>
            </a:solidFill>
          </p:spPr>
          <p:txBody>
            <a:bodyPr lIns="360000" anchor="ctr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de-DE" sz="2800" b="1" dirty="0" smtClean="0">
                  <a:solidFill>
                    <a:schemeClr val="bg1"/>
                  </a:solidFill>
                </a:rPr>
                <a:t>Titelmasterformat durch Klicken bearbeiten</a:t>
              </a:r>
            </a:p>
          </p:txBody>
        </p:sp>
      </p:grpSp>
      <p:pic>
        <p:nvPicPr>
          <p:cNvPr id="10245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115888"/>
            <a:ext cx="4460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Gerade Verbindung 10"/>
          <p:cNvCxnSpPr/>
          <p:nvPr userDrawn="1"/>
        </p:nvCxnSpPr>
        <p:spPr>
          <a:xfrm>
            <a:off x="0" y="692150"/>
            <a:ext cx="9144000" cy="0"/>
          </a:xfrm>
          <a:prstGeom prst="line">
            <a:avLst/>
          </a:prstGeom>
          <a:ln w="9525">
            <a:solidFill>
              <a:srgbClr val="FDD20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Untertitel 2"/>
          <p:cNvSpPr txBox="1">
            <a:spLocks/>
          </p:cNvSpPr>
          <p:nvPr userDrawn="1"/>
        </p:nvSpPr>
        <p:spPr bwMode="auto">
          <a:xfrm>
            <a:off x="771736" y="218460"/>
            <a:ext cx="1838796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de-DE" sz="1400" dirty="0" smtClean="0"/>
              <a:t>Sucht</a:t>
            </a:r>
            <a:endParaRPr lang="de-DE" sz="1400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1" y="150418"/>
            <a:ext cx="319087" cy="4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78929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•"/>
        <a:defRPr sz="3200" kern="12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–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–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DD205"/>
        </a:buClr>
        <a:buFont typeface="Arial" charset="0"/>
        <a:buChar char="»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hs.de/fileadmin/user_upload/pdf/Broschueren/Suchtmed_Reihe_2_Tabak.pdf" TargetMode="External"/><Relationship Id="rId13" Type="http://schemas.openxmlformats.org/officeDocument/2006/relationships/hyperlink" Target="http://drogenbeauftragte.de/fileadmin/dateien-dba/Service/Publikationen/BMG_Drogen-_und_Suchtbericht_2013_WEB_Gesamt.pdf" TargetMode="External"/><Relationship Id="rId3" Type="http://schemas.openxmlformats.org/officeDocument/2006/relationships/hyperlink" Target="http://www.dhs.de/datenfakten/alkohol.html" TargetMode="External"/><Relationship Id="rId7" Type="http://schemas.openxmlformats.org/officeDocument/2006/relationships/hyperlink" Target="http://www.krebsgesellschaft.de/rauchen_rauchenundgesundheit,1051.html" TargetMode="External"/><Relationship Id="rId12" Type="http://schemas.openxmlformats.org/officeDocument/2006/relationships/hyperlink" Target="http://drogenbeauftragte.de/presse/pressemitteilungen/2011-02/drogen-und-suchtbericht-2011.html" TargetMode="External"/><Relationship Id="rId2" Type="http://schemas.openxmlformats.org/officeDocument/2006/relationships/hyperlink" Target="http://www.dkfz.de/de/tabakkontrolle/download/Publikationen/AdWfP/AdWfP_Die_Kosten_des_Rauchens.pdf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dkfz.de/de/rauchertelefon/Wissenswertes_zum_Rauchen.html" TargetMode="External"/><Relationship Id="rId11" Type="http://schemas.openxmlformats.org/officeDocument/2006/relationships/hyperlink" Target="http://www.dhs.de/fileadmin/user_upload/pdf/daten_fakten_alkohol/a20055-brosch-alkoholabhaengigkeit.pdf%22%20/t%20%22_blank" TargetMode="External"/><Relationship Id="rId5" Type="http://schemas.openxmlformats.org/officeDocument/2006/relationships/hyperlink" Target="http://www.bzga.de/botmed_31040000.html" TargetMode="External"/><Relationship Id="rId10" Type="http://schemas.openxmlformats.org/officeDocument/2006/relationships/hyperlink" Target="http://www.dhs.de/publikationen/jahrbuch-sucht.html" TargetMode="External"/><Relationship Id="rId4" Type="http://schemas.openxmlformats.org/officeDocument/2006/relationships/hyperlink" Target="http://www.krebsgesellschaft.de/rauchen_datenzahlenfakten,1050.html" TargetMode="External"/><Relationship Id="rId9" Type="http://schemas.openxmlformats.org/officeDocument/2006/relationships/hyperlink" Target="http://www.dhs.de/fileadmin/user_upload/pdf/Arbeitsfeld_Arbeitsplatz/Expertise_Standard_betriebliche_Suchtpraevention_2005.pdf" TargetMode="External"/><Relationship Id="rId14" Type="http://schemas.openxmlformats.org/officeDocument/2006/relationships/hyperlink" Target="http://www.ifes.uni-erlangen.de/pub/pdf/m_2_2010.pdf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books.google.de/books?id=GfLztVGxX2gC&amp;printsec=frontcover&amp;hl=de&amp;source=gbs_ge_summary_r&amp;cad=0" TargetMode="External"/><Relationship Id="rId3" Type="http://schemas.openxmlformats.org/officeDocument/2006/relationships/hyperlink" Target="http://www.offenburg.igm.de/news/meldung.html?id=25531" TargetMode="External"/><Relationship Id="rId7" Type="http://schemas.openxmlformats.org/officeDocument/2006/relationships/hyperlink" Target="http://www.gbe-bund.de/oowa921-install/servlet/oowa/aw92/dboowasys921.xwdevkit/xwd_init?gbe.isgbetol/xs_start_neu/&amp;p_aid=i&amp;p_aid=1882894&amp;nummer=306&amp;p_sprache=D&amp;p_indsp=-&amp;p_aid=14756973" TargetMode="External"/><Relationship Id="rId2" Type="http://schemas.openxmlformats.org/officeDocument/2006/relationships/hyperlink" Target="https://www.gkv-spitzenverband.de/krankenversicherung/praevention_selbsthilfe_beratung/praevention_und_betriebliche_gesundheitsfoerderung/leitfaden_praevention/leitfaden_praevention.jsp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rki.de/DE/Content/Gesundheitsmonitoring/Gesundheitsberichterstattung/GBEDownloadsB/GEDA2010.pdf;jsessionid=249B19529A8DA5EB20AEF9BF913642CD.2_cid290?__blob=publicationFile" TargetMode="External"/><Relationship Id="rId5" Type="http://schemas.openxmlformats.org/officeDocument/2006/relationships/hyperlink" Target="http://www.suchthilfestatistik.de/Downloads/Kurzbericht_HD%20Alkohol.pdf" TargetMode="External"/><Relationship Id="rId4" Type="http://schemas.openxmlformats.org/officeDocument/2006/relationships/hyperlink" Target="http://www.suchthilfestatistik.de/cms/images/dshs%20jahresbericht%202012.pdf" TargetMode="External"/><Relationship Id="rId9" Type="http://schemas.openxmlformats.org/officeDocument/2006/relationships/hyperlink" Target="http://www.pwc.com/us/en/healthcare/publications/working-towards-wellness.j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gdalena\Desktop\Works\Projekte\Kunde\BKK\Sucht\42-2520816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t="14998" r="2232" b="6308"/>
          <a:stretch/>
        </p:blipFill>
        <p:spPr bwMode="auto">
          <a:xfrm>
            <a:off x="-1" y="1029810"/>
            <a:ext cx="9144001" cy="555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780928"/>
            <a:ext cx="4644008" cy="1296144"/>
          </a:xfrm>
        </p:spPr>
        <p:txBody>
          <a:bodyPr/>
          <a:lstStyle/>
          <a:p>
            <a:r>
              <a:rPr lang="de-DE" sz="4000" dirty="0" smtClean="0"/>
              <a:t>Sucht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95078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784976" cy="1008112"/>
          </a:xfrm>
        </p:spPr>
        <p:txBody>
          <a:bodyPr/>
          <a:lstStyle/>
          <a:p>
            <a:r>
              <a:rPr lang="de-DE" sz="3500" dirty="0" smtClean="0"/>
              <a:t>Alkoholkonsum</a:t>
            </a:r>
            <a:endParaRPr lang="de-DE" sz="3500" dirty="0"/>
          </a:p>
        </p:txBody>
      </p:sp>
      <p:graphicFrame>
        <p:nvGraphicFramePr>
          <p:cNvPr id="4" name="Diagramm 4"/>
          <p:cNvGraphicFramePr/>
          <p:nvPr>
            <p:extLst>
              <p:ext uri="{D42A27DB-BD31-4B8C-83A1-F6EECF244321}">
                <p14:modId xmlns:p14="http://schemas.microsoft.com/office/powerpoint/2010/main" val="588910976"/>
              </p:ext>
            </p:extLst>
          </p:nvPr>
        </p:nvGraphicFramePr>
        <p:xfrm>
          <a:off x="467296" y="1628800"/>
          <a:ext cx="8352928" cy="4530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Untertitel 2"/>
          <p:cNvSpPr txBox="1">
            <a:spLocks/>
          </p:cNvSpPr>
          <p:nvPr/>
        </p:nvSpPr>
        <p:spPr>
          <a:xfrm>
            <a:off x="467296" y="6313488"/>
            <a:ext cx="3096592" cy="21113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 smtClean="0">
                <a:solidFill>
                  <a:srgbClr val="918F90"/>
                </a:solidFill>
              </a:rPr>
              <a:t>Quelle: </a:t>
            </a:r>
            <a:r>
              <a:rPr lang="de-DE" sz="900" dirty="0">
                <a:solidFill>
                  <a:srgbClr val="918F90"/>
                </a:solidFill>
              </a:rPr>
              <a:t>Robert Koch-Institut 2012, S. 141</a:t>
            </a:r>
          </a:p>
        </p:txBody>
      </p:sp>
    </p:spTree>
    <p:extLst>
      <p:ext uri="{BB962C8B-B14F-4D97-AF65-F5344CB8AC3E}">
        <p14:creationId xmlns:p14="http://schemas.microsoft.com/office/powerpoint/2010/main" val="57277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784976" cy="1008112"/>
          </a:xfrm>
        </p:spPr>
        <p:txBody>
          <a:bodyPr/>
          <a:lstStyle/>
          <a:p>
            <a:r>
              <a:rPr lang="de-DE" sz="3500" dirty="0"/>
              <a:t>Was wird konsumiert?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048878402"/>
              </p:ext>
            </p:extLst>
          </p:nvPr>
        </p:nvGraphicFramePr>
        <p:xfrm>
          <a:off x="0" y="1340768"/>
          <a:ext cx="9143999" cy="4604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Untertitel 2"/>
          <p:cNvSpPr txBox="1">
            <a:spLocks/>
          </p:cNvSpPr>
          <p:nvPr/>
        </p:nvSpPr>
        <p:spPr>
          <a:xfrm>
            <a:off x="467073" y="6313488"/>
            <a:ext cx="1944687" cy="21113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 smtClean="0">
                <a:solidFill>
                  <a:srgbClr val="918F90"/>
                </a:solidFill>
              </a:rPr>
              <a:t>Quelle: </a:t>
            </a:r>
            <a:r>
              <a:rPr lang="de-DE" sz="900" dirty="0">
                <a:solidFill>
                  <a:srgbClr val="918F90"/>
                </a:solidFill>
              </a:rPr>
              <a:t>Gaertner et al. </a:t>
            </a:r>
            <a:r>
              <a:rPr lang="de-DE" sz="900" dirty="0" smtClean="0">
                <a:solidFill>
                  <a:srgbClr val="918F90"/>
                </a:solidFill>
              </a:rPr>
              <a:t>2014</a:t>
            </a:r>
            <a:endParaRPr lang="de-DE" sz="900" dirty="0">
              <a:solidFill>
                <a:srgbClr val="918F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8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784976" cy="1008112"/>
          </a:xfrm>
        </p:spPr>
        <p:txBody>
          <a:bodyPr/>
          <a:lstStyle/>
          <a:p>
            <a:r>
              <a:rPr lang="de-DE" sz="3500" dirty="0"/>
              <a:t>Konsumklassen</a:t>
            </a:r>
          </a:p>
        </p:txBody>
      </p:sp>
      <p:sp>
        <p:nvSpPr>
          <p:cNvPr id="4" name="Rechteck 3"/>
          <p:cNvSpPr/>
          <p:nvPr/>
        </p:nvSpPr>
        <p:spPr>
          <a:xfrm>
            <a:off x="770752" y="1678789"/>
            <a:ext cx="2201897" cy="476086"/>
          </a:xfrm>
          <a:prstGeom prst="rect">
            <a:avLst/>
          </a:prstGeom>
          <a:solidFill>
            <a:srgbClr val="FDD205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Hochkonsum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70752" y="2844058"/>
            <a:ext cx="2201897" cy="476086"/>
          </a:xfrm>
          <a:prstGeom prst="rect">
            <a:avLst/>
          </a:prstGeom>
          <a:solidFill>
            <a:srgbClr val="FDD205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gefährlicher Konsum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70752" y="4005064"/>
            <a:ext cx="2201897" cy="476086"/>
          </a:xfrm>
          <a:prstGeom prst="rect">
            <a:avLst/>
          </a:prstGeom>
          <a:solidFill>
            <a:srgbClr val="FDD205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riskanter Konsum</a:t>
            </a:r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70752" y="5170333"/>
            <a:ext cx="2201897" cy="476086"/>
          </a:xfrm>
          <a:prstGeom prst="rect">
            <a:avLst/>
          </a:prstGeom>
          <a:solidFill>
            <a:srgbClr val="FDD205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799"/>
              </a:spcAft>
            </a:pPr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 Unicode MS" pitchFamily="2"/>
                <a:cs typeface="Arial" pitchFamily="34"/>
              </a:rPr>
              <a:t>risikoarmer/moderater Konsum</a:t>
            </a:r>
          </a:p>
        </p:txBody>
      </p:sp>
      <p:sp>
        <p:nvSpPr>
          <p:cNvPr id="9" name="Rechteck 8"/>
          <p:cNvSpPr/>
          <p:nvPr/>
        </p:nvSpPr>
        <p:spPr>
          <a:xfrm>
            <a:off x="770752" y="2204864"/>
            <a:ext cx="2219652" cy="523220"/>
          </a:xfrm>
          <a:prstGeom prst="rect">
            <a:avLst/>
          </a:prstGeom>
          <a:ln>
            <a:solidFill>
              <a:srgbClr val="FDD205"/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FDD205"/>
              </a:buClr>
            </a:pP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Frauen: &gt; 80 g pro Tag</a:t>
            </a:r>
          </a:p>
          <a:p>
            <a:pPr>
              <a:buClr>
                <a:srgbClr val="FDD205"/>
              </a:buClr>
            </a:pP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Männer: &gt; 120 g pro Tag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70752" y="3337828"/>
            <a:ext cx="2201897" cy="523220"/>
          </a:xfrm>
          <a:prstGeom prst="rect">
            <a:avLst/>
          </a:prstGeom>
          <a:ln>
            <a:solidFill>
              <a:srgbClr val="FDD205"/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FDD205"/>
              </a:buClr>
            </a:pP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Frauen: &gt; 40-80 g pro Tag</a:t>
            </a:r>
          </a:p>
          <a:p>
            <a:pPr>
              <a:buClr>
                <a:srgbClr val="FDD205"/>
              </a:buClr>
            </a:pP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Männer: &gt; 60-120 g pro Tag</a:t>
            </a:r>
          </a:p>
        </p:txBody>
      </p:sp>
      <p:sp>
        <p:nvSpPr>
          <p:cNvPr id="11" name="Rechteck 10"/>
          <p:cNvSpPr/>
          <p:nvPr/>
        </p:nvSpPr>
        <p:spPr>
          <a:xfrm>
            <a:off x="770752" y="4509120"/>
            <a:ext cx="2201897" cy="523220"/>
          </a:xfrm>
          <a:prstGeom prst="rect">
            <a:avLst/>
          </a:prstGeom>
          <a:ln>
            <a:solidFill>
              <a:srgbClr val="FDD205"/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FDD205"/>
              </a:buClr>
            </a:pP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Frauen: &gt; 12-40 g pro Tag</a:t>
            </a:r>
          </a:p>
          <a:p>
            <a:pPr>
              <a:buClr>
                <a:srgbClr val="FDD205"/>
              </a:buClr>
            </a:pP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Männer: &gt; 24-60 g pro Tag</a:t>
            </a:r>
          </a:p>
        </p:txBody>
      </p:sp>
      <p:sp>
        <p:nvSpPr>
          <p:cNvPr id="12" name="Rechteck 11"/>
          <p:cNvSpPr/>
          <p:nvPr/>
        </p:nvSpPr>
        <p:spPr>
          <a:xfrm>
            <a:off x="770752" y="5661248"/>
            <a:ext cx="2201897" cy="523220"/>
          </a:xfrm>
          <a:prstGeom prst="rect">
            <a:avLst/>
          </a:prstGeom>
          <a:ln>
            <a:solidFill>
              <a:srgbClr val="FDD205"/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FDD205"/>
              </a:buClr>
            </a:pP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Frauen: bis 12 g pro Tag</a:t>
            </a:r>
          </a:p>
          <a:p>
            <a:pPr>
              <a:buClr>
                <a:srgbClr val="FDD205"/>
              </a:buClr>
            </a:pP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Männer: bis 24 g pro Tag</a:t>
            </a:r>
          </a:p>
        </p:txBody>
      </p:sp>
      <p:sp>
        <p:nvSpPr>
          <p:cNvPr id="14" name="Rechteck 13"/>
          <p:cNvSpPr/>
          <p:nvPr/>
        </p:nvSpPr>
        <p:spPr>
          <a:xfrm>
            <a:off x="3923928" y="2151529"/>
            <a:ext cx="4824536" cy="707886"/>
          </a:xfrm>
          <a:prstGeom prst="rect">
            <a:avLst/>
          </a:prstGeom>
          <a:solidFill>
            <a:srgbClr val="FDD205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  <a:latin typeface="+mj-lt"/>
              </a:rPr>
              <a:t>Einen völlig risikofreien Alkoholkonsum </a:t>
            </a:r>
          </a:p>
          <a:p>
            <a:r>
              <a:rPr lang="de-DE" sz="2000" dirty="0" smtClean="0">
                <a:solidFill>
                  <a:schemeClr val="bg1"/>
                </a:solidFill>
                <a:latin typeface="+mj-lt"/>
              </a:rPr>
              <a:t>gibt es nicht.</a:t>
            </a:r>
            <a:endParaRPr lang="de-DE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923928" y="2852936"/>
            <a:ext cx="4824536" cy="20159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500" dirty="0" smtClean="0">
                <a:solidFill>
                  <a:schemeClr val="bg1"/>
                </a:solidFill>
              </a:rPr>
              <a:t>Bier                                       0,3L=13 g</a:t>
            </a:r>
          </a:p>
          <a:p>
            <a:r>
              <a:rPr lang="de-DE" sz="2500" dirty="0" smtClean="0">
                <a:solidFill>
                  <a:schemeClr val="bg1"/>
                </a:solidFill>
              </a:rPr>
              <a:t>Wein                                     0,2L=16 g</a:t>
            </a:r>
          </a:p>
          <a:p>
            <a:r>
              <a:rPr lang="de-DE" sz="2500" dirty="0" smtClean="0">
                <a:solidFill>
                  <a:schemeClr val="bg1"/>
                </a:solidFill>
              </a:rPr>
              <a:t>Sherry                                   0,1L=16 g</a:t>
            </a:r>
          </a:p>
          <a:p>
            <a:r>
              <a:rPr lang="de-DE" sz="2500" dirty="0" smtClean="0">
                <a:solidFill>
                  <a:schemeClr val="bg1"/>
                </a:solidFill>
              </a:rPr>
              <a:t>Likör                                      0,02L=5 g</a:t>
            </a:r>
          </a:p>
          <a:p>
            <a:r>
              <a:rPr lang="de-DE" sz="2500" dirty="0" smtClean="0">
                <a:solidFill>
                  <a:schemeClr val="bg1"/>
                </a:solidFill>
              </a:rPr>
              <a:t>Whisky                                  0,02L=7 g</a:t>
            </a:r>
            <a:endParaRPr lang="de-DE" sz="2500" dirty="0">
              <a:solidFill>
                <a:schemeClr val="bg1"/>
              </a:solidFill>
            </a:endParaRPr>
          </a:p>
        </p:txBody>
      </p:sp>
      <p:sp>
        <p:nvSpPr>
          <p:cNvPr id="17" name="Untertitel 2"/>
          <p:cNvSpPr txBox="1">
            <a:spLocks/>
          </p:cNvSpPr>
          <p:nvPr/>
        </p:nvSpPr>
        <p:spPr>
          <a:xfrm>
            <a:off x="467073" y="6386215"/>
            <a:ext cx="1944687" cy="21113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 smtClean="0">
                <a:solidFill>
                  <a:srgbClr val="918F90"/>
                </a:solidFill>
              </a:rPr>
              <a:t>Quelle: </a:t>
            </a:r>
            <a:r>
              <a:rPr lang="de-DE" sz="900" dirty="0">
                <a:solidFill>
                  <a:srgbClr val="918F90"/>
                </a:solidFill>
              </a:rPr>
              <a:t>DHS 2007</a:t>
            </a:r>
          </a:p>
        </p:txBody>
      </p:sp>
    </p:spTree>
    <p:extLst>
      <p:ext uri="{BB962C8B-B14F-4D97-AF65-F5344CB8AC3E}">
        <p14:creationId xmlns:p14="http://schemas.microsoft.com/office/powerpoint/2010/main" val="397000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784976" cy="1008112"/>
          </a:xfrm>
        </p:spPr>
        <p:txBody>
          <a:bodyPr/>
          <a:lstStyle/>
          <a:p>
            <a:r>
              <a:rPr lang="de-DE" sz="3500" dirty="0"/>
              <a:t>Wann wird es gefährlich…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>
          <a:xfrm>
            <a:off x="179512" y="1772816"/>
            <a:ext cx="8784976" cy="4464496"/>
          </a:xfrm>
        </p:spPr>
        <p:txBody>
          <a:bodyPr/>
          <a:lstStyle/>
          <a:p>
            <a:pPr hangingPunct="1">
              <a:spcBef>
                <a:spcPts val="0"/>
              </a:spcBef>
              <a:spcAft>
                <a:spcPts val="601"/>
              </a:spcAft>
              <a:buSzPct val="100000"/>
            </a:pPr>
            <a:r>
              <a:rPr lang="de-DE" sz="20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starkes Verlangen</a:t>
            </a:r>
          </a:p>
          <a:p>
            <a:pPr hangingPunct="1">
              <a:spcBef>
                <a:spcPts val="0"/>
              </a:spcBef>
              <a:spcAft>
                <a:spcPts val="601"/>
              </a:spcAft>
              <a:buSzPct val="100000"/>
            </a:pPr>
            <a:r>
              <a:rPr lang="de-DE" sz="20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verminderte Konsumkontrolle</a:t>
            </a:r>
          </a:p>
          <a:p>
            <a:pPr hangingPunct="1">
              <a:spcBef>
                <a:spcPts val="0"/>
              </a:spcBef>
              <a:spcAft>
                <a:spcPts val="601"/>
              </a:spcAft>
              <a:buSzPct val="100000"/>
            </a:pPr>
            <a:r>
              <a:rPr lang="de-DE" sz="20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Entzugserscheinungen: Nach Absetzen oder Einschränkung treten körperliche oder psychische Beschwerden auf.</a:t>
            </a:r>
          </a:p>
          <a:p>
            <a:pPr hangingPunct="1">
              <a:spcBef>
                <a:spcPts val="0"/>
              </a:spcBef>
              <a:spcAft>
                <a:spcPts val="601"/>
              </a:spcAft>
              <a:buSzPct val="100000"/>
            </a:pPr>
            <a:r>
              <a:rPr lang="de-DE" sz="20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Vernachlässigung anderer Interessen</a:t>
            </a:r>
          </a:p>
          <a:p>
            <a:pPr hangingPunct="1">
              <a:spcBef>
                <a:spcPts val="0"/>
              </a:spcBef>
              <a:spcAft>
                <a:spcPts val="601"/>
              </a:spcAft>
              <a:buSzPct val="100000"/>
            </a:pPr>
            <a:r>
              <a:rPr lang="de-DE" sz="20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Gewöhnung (Toleranzerhöhung): Es wird immer mehr benötigt, um die ursprüngliche Wirkung zu erreichen.</a:t>
            </a:r>
          </a:p>
          <a:p>
            <a:pPr hangingPunct="1">
              <a:spcBef>
                <a:spcPts val="0"/>
              </a:spcBef>
              <a:spcAft>
                <a:spcPts val="601"/>
              </a:spcAft>
              <a:buSzPct val="100000"/>
            </a:pPr>
            <a:r>
              <a:rPr lang="de-DE" sz="20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anhaltender Konsum trotz gesundheitlicher Schäden</a:t>
            </a:r>
          </a:p>
          <a:p>
            <a:pPr hangingPunct="1">
              <a:spcBef>
                <a:spcPts val="0"/>
              </a:spcBef>
              <a:spcAft>
                <a:spcPts val="601"/>
              </a:spcAft>
              <a:buSzPct val="100000"/>
            </a:pPr>
            <a:r>
              <a:rPr lang="de-DE" sz="20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Konsum zu unpassenden Zeiten (während der Arbeitszeit/ im Straßenverkehr)</a:t>
            </a:r>
          </a:p>
          <a:p>
            <a:pPr hangingPunct="1">
              <a:spcBef>
                <a:spcPts val="0"/>
              </a:spcBef>
              <a:spcAft>
                <a:spcPts val="601"/>
              </a:spcAft>
              <a:buSzPct val="100000"/>
            </a:pPr>
            <a:r>
              <a:rPr lang="de-DE" sz="20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Konsum ohne Rücksicht auf soziale Auswirkungen: Es wird </a:t>
            </a:r>
            <a:r>
              <a:rPr lang="de-DE" sz="2000" dirty="0" smtClean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weiter </a:t>
            </a:r>
            <a:r>
              <a:rPr lang="de-DE" sz="20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konsumiert, obwohl es Probleme in der Familie gibt oder</a:t>
            </a:r>
          </a:p>
          <a:p>
            <a:pPr hangingPunct="1">
              <a:spcBef>
                <a:spcPts val="0"/>
              </a:spcBef>
              <a:spcAft>
                <a:spcPts val="601"/>
              </a:spcAft>
              <a:buSzPct val="100000"/>
            </a:pPr>
            <a:r>
              <a:rPr lang="de-DE" sz="20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der Konsum der Grund eines drohenden Arbeitsplatzverlustes ist</a:t>
            </a:r>
            <a:r>
              <a:rPr lang="de-DE" sz="2000" dirty="0" smtClean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.</a:t>
            </a:r>
            <a:endParaRPr lang="de-DE" sz="2000" dirty="0">
              <a:solidFill>
                <a:srgbClr val="7F7F7F"/>
              </a:solidFill>
              <a:latin typeface="+mj-lt"/>
              <a:ea typeface="Arial Unicode MS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1226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500" dirty="0"/>
              <a:t>Alkoholkonsum im Vergleich</a:t>
            </a:r>
            <a:r>
              <a:rPr lang="de-DE" dirty="0"/>
              <a:t/>
            </a:r>
            <a:br>
              <a:rPr lang="de-DE" dirty="0"/>
            </a:br>
            <a:r>
              <a:rPr lang="de-DE" sz="1800" dirty="0"/>
              <a:t>Ergebnisse der Studie "Gesundheit in Deutschland aktuell 2010" (GEDA)</a:t>
            </a:r>
          </a:p>
        </p:txBody>
      </p:sp>
      <p:grpSp>
        <p:nvGrpSpPr>
          <p:cNvPr id="12" name="Gruppieren 52229"/>
          <p:cNvGrpSpPr/>
          <p:nvPr/>
        </p:nvGrpSpPr>
        <p:grpSpPr>
          <a:xfrm>
            <a:off x="4160556" y="2332825"/>
            <a:ext cx="4966955" cy="4167583"/>
            <a:chOff x="4297776" y="934773"/>
            <a:chExt cx="6264360" cy="5256187"/>
          </a:xfrm>
        </p:grpSpPr>
        <p:grpSp>
          <p:nvGrpSpPr>
            <p:cNvPr id="13" name="Diagramm 6"/>
            <p:cNvGrpSpPr/>
            <p:nvPr/>
          </p:nvGrpSpPr>
          <p:grpSpPr>
            <a:xfrm>
              <a:off x="4297776" y="1064920"/>
              <a:ext cx="6264360" cy="5126040"/>
              <a:chOff x="4297776" y="1064920"/>
              <a:chExt cx="6264360" cy="5126040"/>
            </a:xfrm>
          </p:grpSpPr>
          <p:graphicFrame>
            <p:nvGraphicFramePr>
              <p:cNvPr id="18" name="Diagramm 17"/>
              <p:cNvGraphicFramePr/>
              <p:nvPr>
                <p:extLst>
                  <p:ext uri="{D42A27DB-BD31-4B8C-83A1-F6EECF244321}">
                    <p14:modId xmlns:p14="http://schemas.microsoft.com/office/powerpoint/2010/main" val="2208381908"/>
                  </p:ext>
                </p:extLst>
              </p:nvPr>
            </p:nvGraphicFramePr>
            <p:xfrm>
              <a:off x="4297776" y="1064920"/>
              <a:ext cx="6264360" cy="512604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19" name="Gewinkelte Verbindung 3"/>
              <p:cNvCxnSpPr/>
              <p:nvPr/>
            </p:nvCxnSpPr>
            <p:spPr>
              <a:xfrm flipV="1">
                <a:off x="7589571" y="1198849"/>
                <a:ext cx="1624141" cy="905227"/>
              </a:xfrm>
              <a:prstGeom prst="bentConnector3">
                <a:avLst/>
              </a:prstGeom>
              <a:noFill/>
              <a:ln w="9360">
                <a:solidFill>
                  <a:srgbClr val="7F7F7F"/>
                </a:solidFill>
                <a:prstDash val="solid"/>
              </a:ln>
            </p:spPr>
          </p:cxnSp>
          <p:cxnSp>
            <p:nvCxnSpPr>
              <p:cNvPr id="20" name="Gewinkelte Verbindung 4"/>
              <p:cNvCxnSpPr/>
              <p:nvPr/>
            </p:nvCxnSpPr>
            <p:spPr>
              <a:xfrm>
                <a:off x="7007760" y="5132605"/>
                <a:ext cx="893879" cy="261001"/>
              </a:xfrm>
              <a:prstGeom prst="bentConnector3">
                <a:avLst/>
              </a:prstGeom>
              <a:noFill/>
              <a:ln w="9360">
                <a:solidFill>
                  <a:srgbClr val="7F7F7F"/>
                </a:solidFill>
                <a:prstDash val="solid"/>
              </a:ln>
            </p:spPr>
          </p:cxnSp>
        </p:grpSp>
        <p:sp>
          <p:nvSpPr>
            <p:cNvPr id="14" name="Textfeld 22"/>
            <p:cNvSpPr txBox="1"/>
            <p:nvPr/>
          </p:nvSpPr>
          <p:spPr>
            <a:xfrm>
              <a:off x="9089659" y="4270340"/>
              <a:ext cx="1055743" cy="47186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de-DE" sz="1800" b="0" i="0" u="none" strike="noStrike" kern="1200" spc="0" baseline="0" dirty="0">
                  <a:ln>
                    <a:noFill/>
                  </a:ln>
                  <a:solidFill>
                    <a:srgbClr val="7F7F7F"/>
                  </a:solidFill>
                  <a:latin typeface="+mj-lt"/>
                  <a:ea typeface="Arial Unicode MS" pitchFamily="2"/>
                  <a:cs typeface="Arial" pitchFamily="2"/>
                </a:rPr>
                <a:t>niedrig</a:t>
              </a:r>
            </a:p>
          </p:txBody>
        </p:sp>
        <p:cxnSp>
          <p:nvCxnSpPr>
            <p:cNvPr id="15" name="Gewinkelte Verbindung 26"/>
            <p:cNvCxnSpPr/>
            <p:nvPr/>
          </p:nvCxnSpPr>
          <p:spPr>
            <a:xfrm>
              <a:off x="7429955" y="4356875"/>
              <a:ext cx="1692000" cy="149400"/>
            </a:xfrm>
            <a:prstGeom prst="bentConnector3">
              <a:avLst/>
            </a:prstGeom>
            <a:noFill/>
            <a:ln w="9360">
              <a:solidFill>
                <a:srgbClr val="7F7F7F"/>
              </a:solidFill>
              <a:prstDash val="solid"/>
            </a:ln>
          </p:spPr>
        </p:cxnSp>
        <p:sp>
          <p:nvSpPr>
            <p:cNvPr id="16" name="Textfeld 34"/>
            <p:cNvSpPr txBox="1"/>
            <p:nvPr/>
          </p:nvSpPr>
          <p:spPr>
            <a:xfrm>
              <a:off x="9213712" y="934773"/>
              <a:ext cx="931689" cy="47186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de-DE" sz="1800" b="0" i="0" u="none" strike="noStrike" kern="1200" spc="0" baseline="0" dirty="0">
                  <a:ln>
                    <a:noFill/>
                  </a:ln>
                  <a:solidFill>
                    <a:srgbClr val="7F7F7F"/>
                  </a:solidFill>
                  <a:latin typeface="+mj-lt"/>
                  <a:ea typeface="Arial Unicode MS" pitchFamily="2"/>
                  <a:cs typeface="Arial" pitchFamily="2"/>
                </a:rPr>
                <a:t>mittel</a:t>
              </a:r>
            </a:p>
          </p:txBody>
        </p:sp>
        <p:sp>
          <p:nvSpPr>
            <p:cNvPr id="17" name="Textfeld 35"/>
            <p:cNvSpPr txBox="1"/>
            <p:nvPr/>
          </p:nvSpPr>
          <p:spPr>
            <a:xfrm>
              <a:off x="7936199" y="5210547"/>
              <a:ext cx="815319" cy="47186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de-DE" sz="1800" b="0" i="0" u="none" strike="noStrike" kern="1200" spc="0" baseline="0" dirty="0">
                  <a:ln>
                    <a:noFill/>
                  </a:ln>
                  <a:solidFill>
                    <a:srgbClr val="7F7F7F"/>
                  </a:solidFill>
                  <a:latin typeface="+mj-lt"/>
                  <a:ea typeface="Arial Unicode MS" pitchFamily="2"/>
                  <a:cs typeface="Arial" pitchFamily="2"/>
                </a:rPr>
                <a:t>hoch</a:t>
              </a:r>
            </a:p>
          </p:txBody>
        </p:sp>
      </p:grpSp>
      <p:grpSp>
        <p:nvGrpSpPr>
          <p:cNvPr id="21" name="Gruppieren 6"/>
          <p:cNvGrpSpPr/>
          <p:nvPr/>
        </p:nvGrpSpPr>
        <p:grpSpPr>
          <a:xfrm>
            <a:off x="43068" y="2420888"/>
            <a:ext cx="5566738" cy="4094648"/>
            <a:chOff x="-790559" y="1782720"/>
            <a:chExt cx="7010280" cy="5164200"/>
          </a:xfrm>
        </p:grpSpPr>
        <p:graphicFrame>
          <p:nvGraphicFramePr>
            <p:cNvPr id="22" name="Diagramm 2"/>
            <p:cNvGraphicFramePr/>
            <p:nvPr>
              <p:extLst>
                <p:ext uri="{D42A27DB-BD31-4B8C-83A1-F6EECF244321}">
                  <p14:modId xmlns:p14="http://schemas.microsoft.com/office/powerpoint/2010/main" val="4024391394"/>
                </p:ext>
              </p:extLst>
            </p:nvPr>
          </p:nvGraphicFramePr>
          <p:xfrm>
            <a:off x="-790559" y="1782720"/>
            <a:ext cx="7010280" cy="5164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23" name="Gruppieren 5"/>
            <p:cNvGrpSpPr/>
            <p:nvPr/>
          </p:nvGrpSpPr>
          <p:grpSpPr>
            <a:xfrm>
              <a:off x="-618475" y="4583427"/>
              <a:ext cx="1990128" cy="1834920"/>
              <a:chOff x="-618475" y="4583427"/>
              <a:chExt cx="1990128" cy="1834920"/>
            </a:xfrm>
          </p:grpSpPr>
          <p:sp>
            <p:nvSpPr>
              <p:cNvPr id="24" name="Textfeld 24"/>
              <p:cNvSpPr txBox="1"/>
              <p:nvPr/>
            </p:nvSpPr>
            <p:spPr>
              <a:xfrm>
                <a:off x="-345557" y="5946478"/>
                <a:ext cx="1173406" cy="471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1440" tIns="45720" rIns="91440" bIns="45720" anchor="t" anchorCtr="0" compatLnSpc="0">
                <a:spAutoFit/>
              </a:bodyPr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de-DE" sz="1800" b="0" i="0" u="none" strike="noStrike" kern="1200" spc="0" baseline="0" dirty="0">
                    <a:ln>
                      <a:noFill/>
                    </a:ln>
                    <a:solidFill>
                      <a:srgbClr val="7F7F7F"/>
                    </a:solidFill>
                    <a:latin typeface="+mj-lt"/>
                    <a:ea typeface="Arial Unicode MS" pitchFamily="2"/>
                    <a:cs typeface="Arial" pitchFamily="2"/>
                  </a:rPr>
                  <a:t>Männer</a:t>
                </a:r>
              </a:p>
            </p:txBody>
          </p:sp>
          <p:sp>
            <p:nvSpPr>
              <p:cNvPr id="25" name="Textfeld 32"/>
              <p:cNvSpPr txBox="1"/>
              <p:nvPr/>
            </p:nvSpPr>
            <p:spPr>
              <a:xfrm>
                <a:off x="-618475" y="5243154"/>
                <a:ext cx="1052264" cy="471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1440" tIns="45720" rIns="91440" bIns="45720" anchor="t" anchorCtr="0" compatLnSpc="0">
                <a:spAutoFit/>
              </a:bodyPr>
              <a:lstStyle/>
              <a:p>
                <a:pPr marL="0" marR="0" lvl="0" indent="0" algn="l" rtl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de-DE" sz="1800" b="0" i="0" u="none" strike="noStrike" kern="1200" spc="0" baseline="0" dirty="0">
                    <a:ln>
                      <a:noFill/>
                    </a:ln>
                    <a:solidFill>
                      <a:srgbClr val="7F7F7F"/>
                    </a:solidFill>
                    <a:latin typeface="+mj-lt"/>
                    <a:ea typeface="Arial Unicode MS" pitchFamily="2"/>
                    <a:cs typeface="Arial" pitchFamily="2"/>
                  </a:rPr>
                  <a:t>Frauen</a:t>
                </a:r>
              </a:p>
            </p:txBody>
          </p:sp>
          <p:grpSp>
            <p:nvGrpSpPr>
              <p:cNvPr id="26" name="Gruppieren 52233"/>
              <p:cNvGrpSpPr/>
              <p:nvPr/>
            </p:nvGrpSpPr>
            <p:grpSpPr>
              <a:xfrm>
                <a:off x="-44637" y="4583427"/>
                <a:ext cx="1416290" cy="1734402"/>
                <a:chOff x="-44637" y="4583427"/>
                <a:chExt cx="1416290" cy="1734402"/>
              </a:xfrm>
            </p:grpSpPr>
            <p:cxnSp>
              <p:nvCxnSpPr>
                <p:cNvPr id="27" name="Gewinkelte Verbindung 8"/>
                <p:cNvCxnSpPr/>
                <p:nvPr/>
              </p:nvCxnSpPr>
              <p:spPr>
                <a:xfrm flipV="1">
                  <a:off x="241146" y="5554130"/>
                  <a:ext cx="1130507" cy="763699"/>
                </a:xfrm>
                <a:prstGeom prst="bentConnector3">
                  <a:avLst/>
                </a:prstGeom>
                <a:noFill/>
                <a:ln w="9360">
                  <a:solidFill>
                    <a:srgbClr val="7F7F7F"/>
                  </a:solidFill>
                  <a:prstDash val="solid"/>
                </a:ln>
              </p:spPr>
            </p:cxnSp>
            <p:cxnSp>
              <p:nvCxnSpPr>
                <p:cNvPr id="28" name="Gewinkelte Verbindung 10"/>
                <p:cNvCxnSpPr/>
                <p:nvPr/>
              </p:nvCxnSpPr>
              <p:spPr>
                <a:xfrm rot="10800000" flipV="1">
                  <a:off x="-44637" y="4583427"/>
                  <a:ext cx="1143977" cy="1074675"/>
                </a:xfrm>
                <a:prstGeom prst="bentConnector3">
                  <a:avLst/>
                </a:prstGeom>
                <a:noFill/>
                <a:ln w="936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p:spPr>
            </p:cxnSp>
          </p:grpSp>
        </p:grpSp>
      </p:grpSp>
      <p:sp>
        <p:nvSpPr>
          <p:cNvPr id="29" name="Rechteck 39"/>
          <p:cNvSpPr/>
          <p:nvPr/>
        </p:nvSpPr>
        <p:spPr>
          <a:xfrm>
            <a:off x="1265160" y="2144419"/>
            <a:ext cx="2226720" cy="37414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 spc="0" baseline="0" dirty="0">
                <a:ln>
                  <a:noFill/>
                </a:ln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Geschlecht</a:t>
            </a:r>
          </a:p>
        </p:txBody>
      </p:sp>
      <p:sp>
        <p:nvSpPr>
          <p:cNvPr id="30" name="Rechteck 40"/>
          <p:cNvSpPr/>
          <p:nvPr/>
        </p:nvSpPr>
        <p:spPr>
          <a:xfrm>
            <a:off x="5148064" y="2144419"/>
            <a:ext cx="2050318" cy="37414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 spc="0" baseline="0" dirty="0">
                <a:ln>
                  <a:noFill/>
                </a:ln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Bildungsstand</a:t>
            </a:r>
          </a:p>
        </p:txBody>
      </p:sp>
      <p:sp>
        <p:nvSpPr>
          <p:cNvPr id="32" name="Untertitel 2"/>
          <p:cNvSpPr txBox="1">
            <a:spLocks/>
          </p:cNvSpPr>
          <p:nvPr/>
        </p:nvSpPr>
        <p:spPr>
          <a:xfrm>
            <a:off x="395288" y="6313488"/>
            <a:ext cx="4608760" cy="21113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 smtClean="0">
                <a:solidFill>
                  <a:srgbClr val="918F90"/>
                </a:solidFill>
              </a:rPr>
              <a:t>Quelle: </a:t>
            </a:r>
            <a:r>
              <a:rPr lang="de-DE" sz="900" dirty="0">
                <a:solidFill>
                  <a:srgbClr val="918F90"/>
                </a:solidFill>
              </a:rPr>
              <a:t>Statistisches Bundesamt 2012</a:t>
            </a:r>
          </a:p>
        </p:txBody>
      </p:sp>
    </p:spTree>
    <p:extLst>
      <p:ext uri="{BB962C8B-B14F-4D97-AF65-F5344CB8AC3E}">
        <p14:creationId xmlns:p14="http://schemas.microsoft.com/office/powerpoint/2010/main" val="291544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500" dirty="0"/>
              <a:t>Alkoholkonsum und Rauchen gehen </a:t>
            </a:r>
            <a:r>
              <a:rPr lang="de-DE" sz="3500" dirty="0" smtClean="0"/>
              <a:t>häufig Hand </a:t>
            </a:r>
            <a:r>
              <a:rPr lang="de-DE" sz="3500" dirty="0"/>
              <a:t>in Hand</a:t>
            </a:r>
          </a:p>
        </p:txBody>
      </p:sp>
      <p:graphicFrame>
        <p:nvGraphicFramePr>
          <p:cNvPr id="4" name="Diagramm 4"/>
          <p:cNvGraphicFramePr/>
          <p:nvPr>
            <p:extLst>
              <p:ext uri="{D42A27DB-BD31-4B8C-83A1-F6EECF244321}">
                <p14:modId xmlns:p14="http://schemas.microsoft.com/office/powerpoint/2010/main" val="1416344760"/>
              </p:ext>
            </p:extLst>
          </p:nvPr>
        </p:nvGraphicFramePr>
        <p:xfrm>
          <a:off x="468360" y="2007304"/>
          <a:ext cx="8280104" cy="4230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Untertitel 2"/>
          <p:cNvSpPr txBox="1">
            <a:spLocks/>
          </p:cNvSpPr>
          <p:nvPr/>
        </p:nvSpPr>
        <p:spPr>
          <a:xfrm>
            <a:off x="395288" y="6313488"/>
            <a:ext cx="5256832" cy="28386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 smtClean="0">
                <a:solidFill>
                  <a:srgbClr val="918F90"/>
                </a:solidFill>
              </a:rPr>
              <a:t>Quelle: </a:t>
            </a:r>
            <a:r>
              <a:rPr lang="de-DE" sz="900" dirty="0">
                <a:solidFill>
                  <a:srgbClr val="918F90"/>
                </a:solidFill>
              </a:rPr>
              <a:t>Institut für Therapieforschung (IFT) 2011a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900" dirty="0">
              <a:solidFill>
                <a:srgbClr val="918F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5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784976" cy="1008112"/>
          </a:xfrm>
        </p:spPr>
        <p:txBody>
          <a:bodyPr/>
          <a:lstStyle/>
          <a:p>
            <a:r>
              <a:rPr lang="de-DE" sz="3500" dirty="0"/>
              <a:t>Entwicklung des Tabakkonsums</a:t>
            </a:r>
          </a:p>
        </p:txBody>
      </p:sp>
      <p:graphicFrame>
        <p:nvGraphicFramePr>
          <p:cNvPr id="4" name="Diagramm 1"/>
          <p:cNvGraphicFramePr/>
          <p:nvPr>
            <p:extLst>
              <p:ext uri="{D42A27DB-BD31-4B8C-83A1-F6EECF244321}">
                <p14:modId xmlns:p14="http://schemas.microsoft.com/office/powerpoint/2010/main" val="1553264629"/>
              </p:ext>
            </p:extLst>
          </p:nvPr>
        </p:nvGraphicFramePr>
        <p:xfrm>
          <a:off x="611560" y="1844824"/>
          <a:ext cx="7779288" cy="4172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Untertitel 2"/>
          <p:cNvSpPr txBox="1">
            <a:spLocks/>
          </p:cNvSpPr>
          <p:nvPr/>
        </p:nvSpPr>
        <p:spPr>
          <a:xfrm>
            <a:off x="395288" y="6313488"/>
            <a:ext cx="4896792" cy="28386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 smtClean="0">
                <a:solidFill>
                  <a:srgbClr val="918F90"/>
                </a:solidFill>
              </a:rPr>
              <a:t>Quelle: </a:t>
            </a:r>
            <a:r>
              <a:rPr lang="de-DE" sz="900" dirty="0">
                <a:solidFill>
                  <a:srgbClr val="918F90"/>
                </a:solidFill>
              </a:rPr>
              <a:t>Statistisches Bundesamt 2014</a:t>
            </a:r>
          </a:p>
        </p:txBody>
      </p:sp>
    </p:spTree>
    <p:extLst>
      <p:ext uri="{BB962C8B-B14F-4D97-AF65-F5344CB8AC3E}">
        <p14:creationId xmlns:p14="http://schemas.microsoft.com/office/powerpoint/2010/main" val="38895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784976" cy="1008112"/>
          </a:xfrm>
        </p:spPr>
        <p:txBody>
          <a:bodyPr/>
          <a:lstStyle/>
          <a:p>
            <a:r>
              <a:rPr lang="de-DE" sz="3500" dirty="0"/>
              <a:t>Raucherverhalten in Deutschland</a:t>
            </a:r>
          </a:p>
        </p:txBody>
      </p:sp>
      <p:sp>
        <p:nvSpPr>
          <p:cNvPr id="8" name="Rechteck 1"/>
          <p:cNvSpPr/>
          <p:nvPr/>
        </p:nvSpPr>
        <p:spPr>
          <a:xfrm>
            <a:off x="395536" y="1766881"/>
            <a:ext cx="8383679" cy="37414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 spc="0" baseline="0" dirty="0">
                <a:ln>
                  <a:noFill/>
                </a:ln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 Ergebnisse der Studie zur Gesundheit Erwachsener in Deutschland (DEGS1)</a:t>
            </a:r>
          </a:p>
        </p:txBody>
      </p:sp>
      <p:grpSp>
        <p:nvGrpSpPr>
          <p:cNvPr id="9" name="Diagramm 2"/>
          <p:cNvGrpSpPr/>
          <p:nvPr/>
        </p:nvGrpSpPr>
        <p:grpSpPr>
          <a:xfrm>
            <a:off x="912239" y="2133008"/>
            <a:ext cx="7608600" cy="4608360"/>
            <a:chOff x="912239" y="1965960"/>
            <a:chExt cx="7608600" cy="4608360"/>
          </a:xfrm>
        </p:grpSpPr>
        <p:graphicFrame>
          <p:nvGraphicFramePr>
            <p:cNvPr id="10" name="Diagramm 9"/>
            <p:cNvGraphicFramePr/>
            <p:nvPr>
              <p:extLst>
                <p:ext uri="{D42A27DB-BD31-4B8C-83A1-F6EECF244321}">
                  <p14:modId xmlns:p14="http://schemas.microsoft.com/office/powerpoint/2010/main" val="2454232703"/>
                </p:ext>
              </p:extLst>
            </p:nvPr>
          </p:nvGraphicFramePr>
          <p:xfrm>
            <a:off x="912239" y="1965960"/>
            <a:ext cx="7608600" cy="46083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1" name="Gewinkelte Verbindung 4"/>
            <p:cNvCxnSpPr/>
            <p:nvPr/>
          </p:nvCxnSpPr>
          <p:spPr>
            <a:xfrm>
              <a:off x="1994760" y="2325960"/>
              <a:ext cx="1079999" cy="840600"/>
            </a:xfrm>
            <a:prstGeom prst="bentConnector3">
              <a:avLst/>
            </a:prstGeom>
            <a:noFill/>
            <a:ln w="9360">
              <a:solidFill>
                <a:srgbClr val="7F7F7F"/>
              </a:solidFill>
              <a:prstDash val="solid"/>
            </a:ln>
          </p:spPr>
        </p:cxnSp>
        <p:cxnSp>
          <p:nvCxnSpPr>
            <p:cNvPr id="12" name="Gewinkelte Verbindung 8"/>
            <p:cNvCxnSpPr/>
            <p:nvPr/>
          </p:nvCxnSpPr>
          <p:spPr>
            <a:xfrm>
              <a:off x="991440" y="2646720"/>
              <a:ext cx="1079999" cy="840600"/>
            </a:xfrm>
            <a:prstGeom prst="bentConnector3">
              <a:avLst/>
            </a:prstGeom>
            <a:noFill/>
            <a:ln w="9360">
              <a:solidFill>
                <a:srgbClr val="7F7F7F"/>
              </a:solidFill>
              <a:prstDash val="solid"/>
            </a:ln>
          </p:spPr>
        </p:cxnSp>
      </p:grpSp>
      <p:sp>
        <p:nvSpPr>
          <p:cNvPr id="13" name="Textfeld 24"/>
          <p:cNvSpPr txBox="1"/>
          <p:nvPr/>
        </p:nvSpPr>
        <p:spPr>
          <a:xfrm>
            <a:off x="1187624" y="2300048"/>
            <a:ext cx="858240" cy="3427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 spc="0" baseline="0" dirty="0">
                <a:ln>
                  <a:noFill/>
                </a:ln>
                <a:solidFill>
                  <a:srgbClr val="7F7F7F"/>
                </a:solidFill>
                <a:latin typeface="Calibri" pitchFamily="18"/>
                <a:ea typeface="Arial Unicode MS" pitchFamily="2"/>
                <a:cs typeface="Arial Unicode MS" pitchFamily="2"/>
              </a:rPr>
              <a:t>Männer</a:t>
            </a:r>
          </a:p>
        </p:txBody>
      </p:sp>
      <p:sp>
        <p:nvSpPr>
          <p:cNvPr id="14" name="Textfeld 32"/>
          <p:cNvSpPr txBox="1"/>
          <p:nvPr/>
        </p:nvSpPr>
        <p:spPr>
          <a:xfrm>
            <a:off x="251520" y="2654166"/>
            <a:ext cx="762196" cy="342786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 spc="0" baseline="0" dirty="0">
                <a:ln>
                  <a:noFill/>
                </a:ln>
                <a:solidFill>
                  <a:srgbClr val="7F7F7F"/>
                </a:solidFill>
                <a:latin typeface="Calibri" pitchFamily="18"/>
                <a:ea typeface="Arial Unicode MS" pitchFamily="2"/>
                <a:cs typeface="Arial Unicode MS" pitchFamily="2"/>
              </a:rPr>
              <a:t>Frauen</a:t>
            </a:r>
          </a:p>
        </p:txBody>
      </p:sp>
      <p:sp>
        <p:nvSpPr>
          <p:cNvPr id="15" name="Untertitel 2"/>
          <p:cNvSpPr txBox="1">
            <a:spLocks/>
          </p:cNvSpPr>
          <p:nvPr/>
        </p:nvSpPr>
        <p:spPr>
          <a:xfrm>
            <a:off x="395288" y="6313488"/>
            <a:ext cx="1944687" cy="21113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 smtClean="0">
                <a:solidFill>
                  <a:srgbClr val="918F90"/>
                </a:solidFill>
              </a:rPr>
              <a:t>Quelle: </a:t>
            </a:r>
            <a:r>
              <a:rPr lang="de-DE" sz="900" dirty="0">
                <a:solidFill>
                  <a:srgbClr val="918F90"/>
                </a:solidFill>
              </a:rPr>
              <a:t>RKI </a:t>
            </a:r>
            <a:r>
              <a:rPr lang="de-DE" sz="900" dirty="0" smtClean="0">
                <a:solidFill>
                  <a:srgbClr val="918F90"/>
                </a:solidFill>
              </a:rPr>
              <a:t>2013</a:t>
            </a:r>
            <a:r>
              <a:rPr lang="de-DE" sz="900" dirty="0">
                <a:solidFill>
                  <a:srgbClr val="918F90"/>
                </a:solidFill>
              </a:rPr>
              <a:t>, S. 802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900" dirty="0">
              <a:solidFill>
                <a:srgbClr val="918F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65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500" dirty="0"/>
              <a:t>Was kann der Betrieb tun?</a:t>
            </a:r>
          </a:p>
        </p:txBody>
      </p:sp>
    </p:spTree>
    <p:extLst>
      <p:ext uri="{BB962C8B-B14F-4D97-AF65-F5344CB8AC3E}">
        <p14:creationId xmlns:p14="http://schemas.microsoft.com/office/powerpoint/2010/main" val="41331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1965" y="1628800"/>
            <a:ext cx="316866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1008112"/>
          </a:xfrm>
        </p:spPr>
        <p:txBody>
          <a:bodyPr/>
          <a:lstStyle/>
          <a:p>
            <a:r>
              <a:rPr lang="de-DE" sz="3500" dirty="0"/>
              <a:t>Arbeitsbedingungen, die die Sucht fördern können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>
          <a:xfrm>
            <a:off x="179512" y="2060848"/>
            <a:ext cx="5040560" cy="4464496"/>
          </a:xfrm>
        </p:spPr>
        <p:txBody>
          <a:bodyPr/>
          <a:lstStyle/>
          <a:p>
            <a:pPr hangingPunct="1">
              <a:spcBef>
                <a:spcPts val="0"/>
              </a:spcBef>
              <a:spcAft>
                <a:spcPts val="601"/>
              </a:spcAft>
              <a:buSzPct val="100000"/>
            </a:pPr>
            <a:r>
              <a:rPr lang="de-DE" sz="16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häufiger Wechsel zwischen Schicht-, Nacht- und Wochenendarbeit</a:t>
            </a:r>
          </a:p>
          <a:p>
            <a:pPr hangingPunct="1">
              <a:spcBef>
                <a:spcPts val="0"/>
              </a:spcBef>
              <a:spcAft>
                <a:spcPts val="601"/>
              </a:spcAft>
              <a:buSzPct val="100000"/>
            </a:pPr>
            <a:r>
              <a:rPr lang="de-DE" sz="16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Termindruck</a:t>
            </a:r>
          </a:p>
          <a:p>
            <a:pPr hangingPunct="1">
              <a:spcBef>
                <a:spcPts val="0"/>
              </a:spcBef>
              <a:spcAft>
                <a:spcPts val="601"/>
              </a:spcAft>
              <a:buSzPct val="100000"/>
            </a:pPr>
            <a:r>
              <a:rPr lang="de-DE" sz="16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Kälte- und Hitzeexpositionen</a:t>
            </a:r>
          </a:p>
          <a:p>
            <a:pPr hangingPunct="1">
              <a:spcBef>
                <a:spcPts val="0"/>
              </a:spcBef>
              <a:spcAft>
                <a:spcPts val="601"/>
              </a:spcAft>
              <a:buSzPct val="100000"/>
            </a:pPr>
            <a:r>
              <a:rPr lang="de-DE" sz="16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schlechtes Betriebsklima</a:t>
            </a:r>
          </a:p>
          <a:p>
            <a:pPr hangingPunct="1">
              <a:spcBef>
                <a:spcPts val="0"/>
              </a:spcBef>
              <a:spcAft>
                <a:spcPts val="601"/>
              </a:spcAft>
              <a:buSzPct val="100000"/>
            </a:pPr>
            <a:r>
              <a:rPr lang="de-DE" sz="16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Identifikations- und Rollenkonflikte am Arbeitsplatz</a:t>
            </a:r>
          </a:p>
          <a:p>
            <a:pPr hangingPunct="1">
              <a:spcBef>
                <a:spcPts val="0"/>
              </a:spcBef>
              <a:spcAft>
                <a:spcPts val="601"/>
              </a:spcAft>
              <a:buSzPct val="100000"/>
            </a:pPr>
            <a:r>
              <a:rPr lang="de-DE" sz="16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Konflikte oder Konkurrenz in Arbeitsgruppen</a:t>
            </a:r>
          </a:p>
          <a:p>
            <a:pPr hangingPunct="1">
              <a:spcBef>
                <a:spcPts val="0"/>
              </a:spcBef>
              <a:spcAft>
                <a:spcPts val="601"/>
              </a:spcAft>
              <a:buSzPct val="100000"/>
            </a:pPr>
            <a:r>
              <a:rPr lang="de-DE" sz="16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Vorgesetztenverhalten</a:t>
            </a:r>
          </a:p>
          <a:p>
            <a:pPr hangingPunct="1">
              <a:spcBef>
                <a:spcPts val="0"/>
              </a:spcBef>
              <a:spcAft>
                <a:spcPts val="601"/>
              </a:spcAft>
              <a:buSzPct val="100000"/>
            </a:pPr>
            <a:r>
              <a:rPr lang="de-DE" sz="16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zu geringe / zu hohe Arbeitsanforderungen</a:t>
            </a:r>
          </a:p>
          <a:p>
            <a:pPr hangingPunct="1">
              <a:spcBef>
                <a:spcPts val="0"/>
              </a:spcBef>
              <a:spcAft>
                <a:spcPts val="601"/>
              </a:spcAft>
              <a:buSzPct val="100000"/>
            </a:pPr>
            <a:r>
              <a:rPr lang="de-DE" sz="16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Unzufriedenheit mit der beruflichen Tätigkeit</a:t>
            </a:r>
          </a:p>
          <a:p>
            <a:pPr hangingPunct="1">
              <a:spcBef>
                <a:spcPts val="0"/>
              </a:spcBef>
              <a:spcAft>
                <a:spcPts val="601"/>
              </a:spcAft>
              <a:buSzPct val="100000"/>
            </a:pPr>
            <a:r>
              <a:rPr lang="de-DE" sz="16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mangelnde Anerkennung</a:t>
            </a:r>
          </a:p>
          <a:p>
            <a:pPr hangingPunct="1">
              <a:spcBef>
                <a:spcPts val="0"/>
              </a:spcBef>
              <a:spcAft>
                <a:spcPts val="601"/>
              </a:spcAft>
              <a:buSzPct val="100000"/>
            </a:pPr>
            <a:r>
              <a:rPr lang="de-DE" sz="16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fehlende Sicherheit des Arbeitsplatzes</a:t>
            </a:r>
          </a:p>
          <a:p>
            <a:pPr hangingPunct="1">
              <a:spcBef>
                <a:spcPts val="0"/>
              </a:spcBef>
              <a:spcAft>
                <a:spcPts val="601"/>
              </a:spcAft>
              <a:buSzPct val="100000"/>
            </a:pPr>
            <a:r>
              <a:rPr lang="de-DE" sz="1600" dirty="0" smtClean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Leistungsversagen</a:t>
            </a:r>
            <a:endParaRPr lang="de-DE" sz="1600" dirty="0">
              <a:solidFill>
                <a:srgbClr val="7F7F7F"/>
              </a:solidFill>
              <a:latin typeface="+mj-lt"/>
              <a:ea typeface="Arial Unicode MS" pitchFamily="2"/>
              <a:cs typeface="Arial" pitchFamily="2"/>
            </a:endParaRP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467296" y="6313488"/>
            <a:ext cx="4392736" cy="21113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 smtClean="0">
                <a:solidFill>
                  <a:srgbClr val="918F90"/>
                </a:solidFill>
              </a:rPr>
              <a:t>Quelle: </a:t>
            </a:r>
            <a:r>
              <a:rPr lang="de-DE" sz="900" dirty="0">
                <a:solidFill>
                  <a:srgbClr val="918F90"/>
                </a:solidFill>
              </a:rPr>
              <a:t>IG Metall 2007, S. 96; Stauder 2009, S. 28</a:t>
            </a:r>
          </a:p>
        </p:txBody>
      </p:sp>
    </p:spTree>
    <p:extLst>
      <p:ext uri="{BB962C8B-B14F-4D97-AF65-F5344CB8AC3E}">
        <p14:creationId xmlns:p14="http://schemas.microsoft.com/office/powerpoint/2010/main" val="412241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"/>
          <p:cNvSpPr txBox="1">
            <a:spLocks/>
          </p:cNvSpPr>
          <p:nvPr/>
        </p:nvSpPr>
        <p:spPr bwMode="auto">
          <a:xfrm>
            <a:off x="457200" y="1644179"/>
            <a:ext cx="82296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1">
              <a:spcBef>
                <a:spcPts val="0"/>
              </a:spcBef>
              <a:spcAft>
                <a:spcPts val="601"/>
              </a:spcAft>
              <a:buClr>
                <a:srgbClr val="FDD205"/>
              </a:buClr>
              <a:buSzPct val="100000"/>
            </a:pPr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Definition „Sucht“</a:t>
            </a:r>
          </a:p>
          <a:p>
            <a:pPr hangingPunct="1">
              <a:spcBef>
                <a:spcPts val="0"/>
              </a:spcBef>
              <a:spcAft>
                <a:spcPts val="601"/>
              </a:spcAft>
              <a:buClr>
                <a:srgbClr val="FDD205"/>
              </a:buClr>
              <a:buSzPct val="100000"/>
            </a:pPr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Zahlen, Daten, </a:t>
            </a:r>
            <a:r>
              <a:rPr lang="de-DE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Fakten</a:t>
            </a:r>
          </a:p>
          <a:p>
            <a:pPr lvl="1" hangingPunct="1">
              <a:spcBef>
                <a:spcPts val="0"/>
              </a:spcBef>
              <a:spcAft>
                <a:spcPts val="601"/>
              </a:spcAft>
              <a:buClr>
                <a:srgbClr val="FDD205"/>
              </a:buClr>
              <a:buSzPct val="100000"/>
            </a:pP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Situation 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in Deutschland </a:t>
            </a:r>
          </a:p>
          <a:p>
            <a:pPr lvl="1" hangingPunct="1">
              <a:spcBef>
                <a:spcPts val="0"/>
              </a:spcBef>
              <a:spcAft>
                <a:spcPts val="601"/>
              </a:spcAft>
              <a:buClr>
                <a:srgbClr val="FDD205"/>
              </a:buClr>
              <a:buSzPct val="100000"/>
            </a:pP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Sucht 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im betrieblichen 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Umfeld</a:t>
            </a:r>
          </a:p>
          <a:p>
            <a:pPr lvl="1" hangingPunct="1">
              <a:spcBef>
                <a:spcPts val="0"/>
              </a:spcBef>
              <a:spcAft>
                <a:spcPts val="601"/>
              </a:spcAft>
              <a:buClr>
                <a:srgbClr val="FDD205"/>
              </a:buClr>
              <a:buSzPct val="100000"/>
            </a:pP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Die Kosten</a:t>
            </a:r>
          </a:p>
          <a:p>
            <a:pPr lvl="1" hangingPunct="1">
              <a:spcBef>
                <a:spcPts val="0"/>
              </a:spcBef>
              <a:spcAft>
                <a:spcPts val="601"/>
              </a:spcAft>
              <a:buClr>
                <a:srgbClr val="FDD205"/>
              </a:buClr>
              <a:buSzPct val="100000"/>
            </a:pP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Statistiken 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zum Alkoholkonsum &amp; 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Rauchverhalten</a:t>
            </a:r>
          </a:p>
          <a:p>
            <a:pPr lvl="1" hangingPunct="1">
              <a:spcBef>
                <a:spcPts val="0"/>
              </a:spcBef>
              <a:spcAft>
                <a:spcPts val="601"/>
              </a:spcAft>
              <a:buClr>
                <a:srgbClr val="FDD205"/>
              </a:buClr>
              <a:buSzPct val="100000"/>
            </a:pP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Konsumklassen 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bei 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Alkohol</a:t>
            </a:r>
          </a:p>
          <a:p>
            <a:pPr lvl="1" hangingPunct="1">
              <a:spcBef>
                <a:spcPts val="0"/>
              </a:spcBef>
              <a:spcAft>
                <a:spcPts val="601"/>
              </a:spcAft>
              <a:buClr>
                <a:srgbClr val="FDD205"/>
              </a:buClr>
              <a:buSzPct val="100000"/>
            </a:pP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Wann 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wird es gefährlich?</a:t>
            </a:r>
          </a:p>
          <a:p>
            <a:pPr hangingPunct="1">
              <a:spcBef>
                <a:spcPts val="0"/>
              </a:spcBef>
              <a:spcAft>
                <a:spcPts val="601"/>
              </a:spcAft>
              <a:buClr>
                <a:srgbClr val="FDD205"/>
              </a:buClr>
              <a:buSzPct val="100000"/>
            </a:pPr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Was kann der Betrieb tun</a:t>
            </a:r>
            <a:r>
              <a:rPr lang="de-DE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?</a:t>
            </a:r>
            <a:endParaRPr lang="de-DE" sz="1600" dirty="0" smtClean="0">
              <a:solidFill>
                <a:schemeClr val="bg1">
                  <a:lumMod val="50000"/>
                </a:schemeClr>
              </a:solidFill>
              <a:latin typeface="+mj-lt"/>
              <a:ea typeface="Arial Unicode MS" pitchFamily="2"/>
              <a:cs typeface="Arial" pitchFamily="2"/>
            </a:endParaRPr>
          </a:p>
          <a:p>
            <a:pPr lvl="1" hangingPunct="1">
              <a:spcBef>
                <a:spcPts val="0"/>
              </a:spcBef>
              <a:spcAft>
                <a:spcPts val="601"/>
              </a:spcAft>
              <a:buClr>
                <a:srgbClr val="FDD205"/>
              </a:buClr>
              <a:buSzPct val="100000"/>
            </a:pP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Arbeitsbedingungen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, die die Sucht fördern 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können.</a:t>
            </a:r>
          </a:p>
          <a:p>
            <a:pPr lvl="1" hangingPunct="1">
              <a:spcBef>
                <a:spcPts val="0"/>
              </a:spcBef>
              <a:spcAft>
                <a:spcPts val="601"/>
              </a:spcAft>
              <a:buClr>
                <a:srgbClr val="FDD205"/>
              </a:buClr>
              <a:buSzPct val="100000"/>
            </a:pP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Rechtsgrundlagen</a:t>
            </a:r>
          </a:p>
          <a:p>
            <a:pPr lvl="1" hangingPunct="1">
              <a:spcBef>
                <a:spcPts val="0"/>
              </a:spcBef>
              <a:spcAft>
                <a:spcPts val="601"/>
              </a:spcAft>
              <a:buClr>
                <a:srgbClr val="FDD205"/>
              </a:buClr>
              <a:buSzPct val="100000"/>
            </a:pP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Einbindung 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in das Betriebliche 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Gesundheitsmanagement</a:t>
            </a:r>
          </a:p>
          <a:p>
            <a:pPr lvl="1" hangingPunct="1">
              <a:spcBef>
                <a:spcPts val="0"/>
              </a:spcBef>
              <a:spcAft>
                <a:spcPts val="601"/>
              </a:spcAft>
              <a:buClr>
                <a:srgbClr val="FDD205"/>
              </a:buClr>
              <a:buSzPct val="100000"/>
            </a:pP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Suchtprävention 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– Ziele: Rauchfreier Betrieb, Null Promille am </a:t>
            </a: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Arbeitsplatz</a:t>
            </a:r>
          </a:p>
          <a:p>
            <a:pPr lvl="1" hangingPunct="1">
              <a:spcBef>
                <a:spcPts val="0"/>
              </a:spcBef>
              <a:spcAft>
                <a:spcPts val="601"/>
              </a:spcAft>
              <a:buClr>
                <a:srgbClr val="FDD205"/>
              </a:buClr>
              <a:buSzPct val="100000"/>
            </a:pP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Mitarbeitergespräch</a:t>
            </a:r>
          </a:p>
          <a:p>
            <a:pPr lvl="1" hangingPunct="1">
              <a:spcBef>
                <a:spcPts val="0"/>
              </a:spcBef>
              <a:spcAft>
                <a:spcPts val="601"/>
              </a:spcAft>
              <a:buClr>
                <a:srgbClr val="FDD205"/>
              </a:buClr>
              <a:buSzPct val="100000"/>
            </a:pP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Dienst-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/Betriebsvereinbarung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  <a:buClr>
                <a:srgbClr val="FDD205"/>
              </a:buClr>
              <a:buSzPct val="100000"/>
            </a:pPr>
            <a:r>
              <a:rPr lang="de-DE" sz="1600" b="1" dirty="0">
                <a:solidFill>
                  <a:schemeClr val="bg1">
                    <a:lumMod val="50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Suchtprävention im Überblick</a:t>
            </a: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457200" y="764704"/>
            <a:ext cx="8229600" cy="13827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de-DE" sz="4000" dirty="0" smtClean="0">
                <a:solidFill>
                  <a:schemeClr val="bg1">
                    <a:lumMod val="50000"/>
                  </a:schemeClr>
                </a:solidFill>
              </a:rPr>
              <a:t>Inhaltsverzeichnis</a:t>
            </a:r>
            <a:endParaRPr lang="de-DE" sz="4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784976" cy="1008112"/>
          </a:xfrm>
        </p:spPr>
        <p:txBody>
          <a:bodyPr/>
          <a:lstStyle/>
          <a:p>
            <a:r>
              <a:rPr lang="de-DE" sz="3500" dirty="0">
                <a:solidFill>
                  <a:srgbClr val="7F7F7F"/>
                </a:solidFill>
              </a:rPr>
              <a:t>Rechtsgrundlagen (Auszugsweise)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>
          <a:xfrm>
            <a:off x="179512" y="1988840"/>
            <a:ext cx="8784976" cy="2592288"/>
          </a:xfrm>
        </p:spPr>
        <p:txBody>
          <a:bodyPr/>
          <a:lstStyle/>
          <a:p>
            <a:pPr lvl="0" hangingPunct="1">
              <a:spcBef>
                <a:spcPts val="0"/>
              </a:spcBef>
              <a:spcAft>
                <a:spcPts val="601"/>
              </a:spcAft>
              <a:buSzPct val="100000"/>
              <a:buFont typeface="Arial" pitchFamily="34" charset="0"/>
              <a:buChar char="•"/>
            </a:pPr>
            <a:r>
              <a:rPr lang="de-DE" altLang="zh-CN" sz="14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§§ 3-5 </a:t>
            </a:r>
            <a:r>
              <a:rPr lang="de-DE" altLang="zh-CN" sz="1400" dirty="0" err="1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ArbSchG</a:t>
            </a:r>
            <a:r>
              <a:rPr lang="de-DE" altLang="zh-CN" sz="14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: Rechtspflicht des Arbeitgebers</a:t>
            </a:r>
          </a:p>
          <a:p>
            <a:pPr lvl="0" hangingPunct="1">
              <a:spcBef>
                <a:spcPts val="0"/>
              </a:spcBef>
              <a:spcAft>
                <a:spcPts val="601"/>
              </a:spcAft>
              <a:buSzPct val="100000"/>
              <a:buFont typeface="Arial" pitchFamily="34" charset="0"/>
              <a:buChar char="•"/>
            </a:pPr>
            <a:r>
              <a:rPr lang="de-DE" altLang="zh-CN" sz="14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§§ 15-16 </a:t>
            </a:r>
            <a:r>
              <a:rPr lang="de-DE" altLang="zh-CN" sz="1400" dirty="0" err="1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ArbSchG</a:t>
            </a:r>
            <a:r>
              <a:rPr lang="de-DE" altLang="zh-CN" sz="14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: Mitwirkungspflicht der Beschäftigten</a:t>
            </a:r>
          </a:p>
          <a:p>
            <a:pPr lvl="0" hangingPunct="1">
              <a:spcBef>
                <a:spcPts val="0"/>
              </a:spcBef>
              <a:spcAft>
                <a:spcPts val="601"/>
              </a:spcAft>
              <a:buSzPct val="100000"/>
              <a:buFont typeface="Arial" pitchFamily="34" charset="0"/>
              <a:buChar char="•"/>
            </a:pPr>
            <a:r>
              <a:rPr lang="de-DE" altLang="zh-CN" sz="14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§ 618 Abs. 1 Bürgerliches Gesetzbuch (BGB)</a:t>
            </a:r>
          </a:p>
          <a:p>
            <a:pPr lvl="0" hangingPunct="1">
              <a:spcBef>
                <a:spcPts val="0"/>
              </a:spcBef>
              <a:spcAft>
                <a:spcPts val="601"/>
              </a:spcAft>
              <a:buSzPct val="100000"/>
              <a:buFont typeface="Arial" pitchFamily="34" charset="0"/>
              <a:buChar char="•"/>
            </a:pPr>
            <a:r>
              <a:rPr lang="de-DE" altLang="zh-CN" sz="14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§ 5 Arbeitsstättenverordnung „Nichtraucherschutz“</a:t>
            </a:r>
          </a:p>
          <a:p>
            <a:pPr lvl="0" hangingPunct="1">
              <a:spcBef>
                <a:spcPts val="0"/>
              </a:spcBef>
              <a:spcAft>
                <a:spcPts val="601"/>
              </a:spcAft>
              <a:buSzPct val="100000"/>
              <a:buFont typeface="Arial" pitchFamily="34" charset="0"/>
              <a:buChar char="•"/>
            </a:pPr>
            <a:r>
              <a:rPr lang="de-DE" sz="14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Urteil des Bundesarbeitsgerichts vom 19.01.1999 zum Nichtraucherschutz</a:t>
            </a:r>
          </a:p>
          <a:p>
            <a:pPr lvl="0" hangingPunct="1">
              <a:spcBef>
                <a:spcPts val="0"/>
              </a:spcBef>
              <a:spcAft>
                <a:spcPts val="601"/>
              </a:spcAft>
              <a:buSzPct val="100000"/>
              <a:buFont typeface="Arial" pitchFamily="34" charset="0"/>
              <a:buChar char="•"/>
            </a:pPr>
            <a:r>
              <a:rPr lang="de-DE" altLang="zh-CN" sz="14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§ 5 GUV-V A 1 (Unfallvershütungsvorschrift)</a:t>
            </a:r>
            <a:r>
              <a:rPr lang="de-DE" sz="14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/>
            </a:r>
            <a:br>
              <a:rPr lang="de-DE" sz="14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</a:br>
            <a:r>
              <a:rPr lang="de-DE" sz="14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„Versicherte dürfen sich durch den Konsum von Alkohol, Drogen oder anderen berauschenden Mitteln nicht in einen Zustand versetzen, durch den sie sich selbst oder andere gefährden können.“</a:t>
            </a:r>
          </a:p>
          <a:p>
            <a:pPr lvl="0" hangingPunct="1">
              <a:spcBef>
                <a:spcPts val="0"/>
              </a:spcBef>
              <a:spcAft>
                <a:spcPts val="601"/>
              </a:spcAft>
              <a:buSzPct val="100000"/>
              <a:buFont typeface="Arial" pitchFamily="34" charset="0"/>
              <a:buChar char="•"/>
            </a:pPr>
            <a:r>
              <a:rPr lang="de-DE" altLang="zh-CN" sz="14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§ 7 GUV-V A 1 „Befähigungs- und Beschäftigungsverbot</a:t>
            </a:r>
            <a:r>
              <a:rPr lang="de-DE" altLang="zh-CN" sz="1400" dirty="0" smtClean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“</a:t>
            </a:r>
            <a:endParaRPr lang="de-DE" sz="1400" dirty="0">
              <a:solidFill>
                <a:srgbClr val="7F7F7F"/>
              </a:solidFill>
              <a:latin typeface="+mj-lt"/>
              <a:ea typeface="Arial Unicode MS" pitchFamily="2"/>
              <a:cs typeface="Arial" pitchFamily="2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39552" y="4878159"/>
            <a:ext cx="8352928" cy="1431161"/>
          </a:xfrm>
          <a:prstGeom prst="rect">
            <a:avLst/>
          </a:prstGeom>
          <a:ln>
            <a:solidFill>
              <a:srgbClr val="FDD205"/>
            </a:solidFill>
          </a:ln>
        </p:spPr>
        <p:txBody>
          <a:bodyPr wrap="square">
            <a:spAutoFit/>
          </a:bodyPr>
          <a:lstStyle/>
          <a:p>
            <a:pPr marL="1168560" lvl="0" indent="-1168560">
              <a:spcAft>
                <a:spcPts val="601"/>
              </a:spcAft>
            </a:pPr>
            <a:r>
              <a:rPr lang="de-DE" b="1" dirty="0">
                <a:solidFill>
                  <a:srgbClr val="7F7F7F"/>
                </a:solidFill>
              </a:rPr>
              <a:t>Beachte: </a:t>
            </a:r>
          </a:p>
          <a:p>
            <a:pPr marL="1168560" indent="-1168560">
              <a:spcAft>
                <a:spcPts val="601"/>
              </a:spcAft>
            </a:pPr>
            <a:r>
              <a:rPr lang="de-DE" dirty="0">
                <a:solidFill>
                  <a:srgbClr val="7F7F7F"/>
                </a:solidFill>
              </a:rPr>
              <a:t>Bei alkoholbedingten Arbeits- und Wegeunfällen kann der Mitarbeiter </a:t>
            </a:r>
            <a:r>
              <a:rPr lang="de-DE" dirty="0" smtClean="0">
                <a:solidFill>
                  <a:srgbClr val="7F7F7F"/>
                </a:solidFill>
              </a:rPr>
              <a:t>den</a:t>
            </a:r>
          </a:p>
          <a:p>
            <a:pPr marL="1168560" indent="-1168560">
              <a:spcAft>
                <a:spcPts val="601"/>
              </a:spcAft>
            </a:pPr>
            <a:r>
              <a:rPr lang="de-DE" dirty="0" smtClean="0">
                <a:solidFill>
                  <a:srgbClr val="7F7F7F"/>
                </a:solidFill>
              </a:rPr>
              <a:t>Versicherungsschutz </a:t>
            </a:r>
            <a:r>
              <a:rPr lang="de-DE" dirty="0">
                <a:solidFill>
                  <a:srgbClr val="7F7F7F"/>
                </a:solidFill>
              </a:rPr>
              <a:t>der gesetzlichen Unfallversicherung verlieren. Dem </a:t>
            </a:r>
            <a:r>
              <a:rPr lang="de-DE" dirty="0" smtClean="0">
                <a:solidFill>
                  <a:srgbClr val="7F7F7F"/>
                </a:solidFill>
              </a:rPr>
              <a:t>Arbeitgeber</a:t>
            </a:r>
          </a:p>
          <a:p>
            <a:pPr marL="1168560" indent="-1168560">
              <a:spcAft>
                <a:spcPts val="601"/>
              </a:spcAft>
            </a:pPr>
            <a:r>
              <a:rPr lang="de-DE" dirty="0" smtClean="0">
                <a:solidFill>
                  <a:srgbClr val="7F7F7F"/>
                </a:solidFill>
              </a:rPr>
              <a:t>können </a:t>
            </a:r>
            <a:r>
              <a:rPr lang="de-DE" dirty="0">
                <a:solidFill>
                  <a:srgbClr val="7F7F7F"/>
                </a:solidFill>
              </a:rPr>
              <a:t>bei Verletzung der Fürsorgepflicht Regressansprüche drohen.</a:t>
            </a:r>
          </a:p>
        </p:txBody>
      </p:sp>
    </p:spTree>
    <p:extLst>
      <p:ext uri="{BB962C8B-B14F-4D97-AF65-F5344CB8AC3E}">
        <p14:creationId xmlns:p14="http://schemas.microsoft.com/office/powerpoint/2010/main" val="194557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784976" cy="1008112"/>
          </a:xfrm>
        </p:spPr>
        <p:txBody>
          <a:bodyPr/>
          <a:lstStyle/>
          <a:p>
            <a:r>
              <a:rPr lang="de-DE" dirty="0"/>
              <a:t>Suchtprävention – Ziele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0" hangingPunct="1">
              <a:spcBef>
                <a:spcPts val="0"/>
              </a:spcBef>
              <a:spcAft>
                <a:spcPts val="1199"/>
              </a:spcAft>
              <a:buSzPct val="100000"/>
              <a:buFont typeface="Arial" pitchFamily="34" charset="0"/>
              <a:buChar char="•"/>
            </a:pPr>
            <a:r>
              <a:rPr lang="de-DE" sz="20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Stärkung der Motivation für den gesundheitsbewussten Umgang mit Suchtmitteln</a:t>
            </a:r>
          </a:p>
          <a:p>
            <a:pPr lvl="0" hangingPunct="1">
              <a:spcBef>
                <a:spcPts val="0"/>
              </a:spcBef>
              <a:spcAft>
                <a:spcPts val="1199"/>
              </a:spcAft>
              <a:buSzPct val="100000"/>
              <a:buFont typeface="Arial" pitchFamily="34" charset="0"/>
              <a:buChar char="•"/>
            </a:pPr>
            <a:r>
              <a:rPr lang="de-DE" sz="20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Information über gesundheitliche Effekte</a:t>
            </a:r>
          </a:p>
          <a:p>
            <a:pPr lvl="0" hangingPunct="1">
              <a:spcBef>
                <a:spcPts val="0"/>
              </a:spcBef>
              <a:spcAft>
                <a:spcPts val="1199"/>
              </a:spcAft>
              <a:buSzPct val="100000"/>
              <a:buFont typeface="Arial" pitchFamily="34" charset="0"/>
              <a:buChar char="•"/>
            </a:pPr>
            <a:r>
              <a:rPr lang="de-DE" sz="20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Hilfe bei der Entwicklung individueller Strategien zur Reduzierung des Suchtmittelkonsums</a:t>
            </a:r>
          </a:p>
          <a:p>
            <a:pPr lvl="0" hangingPunct="1">
              <a:spcBef>
                <a:spcPts val="0"/>
              </a:spcBef>
              <a:spcAft>
                <a:spcPts val="1199"/>
              </a:spcAft>
              <a:buSzPct val="100000"/>
              <a:buFont typeface="Arial" pitchFamily="34" charset="0"/>
              <a:buChar char="•"/>
            </a:pPr>
            <a:r>
              <a:rPr lang="de-DE" sz="20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Analyse der eigenen Belastungssituationen und Problemlösungsstrategien, die für die Veränderung des Suchtverhaltens relevant sind</a:t>
            </a:r>
          </a:p>
          <a:p>
            <a:pPr lvl="0" hangingPunct="1">
              <a:spcBef>
                <a:spcPts val="0"/>
              </a:spcBef>
              <a:spcAft>
                <a:spcPts val="1199"/>
              </a:spcAft>
              <a:buSzPct val="100000"/>
              <a:buFont typeface="Arial" pitchFamily="34" charset="0"/>
              <a:buChar char="•"/>
            </a:pPr>
            <a:r>
              <a:rPr lang="de-DE" sz="20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Stärkung persönlicher Kompetenzen und Ressourcen zum gesundheitsgerechten Umgang mit Belastungen</a:t>
            </a:r>
          </a:p>
          <a:p>
            <a:pPr lvl="0" hangingPunct="1">
              <a:spcBef>
                <a:spcPts val="0"/>
              </a:spcBef>
              <a:spcAft>
                <a:spcPts val="1199"/>
              </a:spcAft>
              <a:buSzPct val="100000"/>
              <a:buFont typeface="Arial" pitchFamily="34" charset="0"/>
              <a:buChar char="•"/>
            </a:pPr>
            <a:r>
              <a:rPr lang="de-DE" sz="20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Beendigung des </a:t>
            </a:r>
            <a:r>
              <a:rPr lang="de-DE" sz="2000" dirty="0" smtClean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Suchtmittelkonsums</a:t>
            </a:r>
            <a:endParaRPr lang="de-DE" sz="2000" dirty="0">
              <a:solidFill>
                <a:srgbClr val="7F7F7F"/>
              </a:solidFill>
              <a:latin typeface="+mj-lt"/>
              <a:ea typeface="Arial Unicode MS" pitchFamily="2"/>
              <a:cs typeface="Arial" pitchFamily="2"/>
            </a:endParaRPr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467544" y="6325236"/>
            <a:ext cx="2592288" cy="21113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 smtClean="0">
                <a:solidFill>
                  <a:srgbClr val="7F7F7F"/>
                </a:solidFill>
              </a:rPr>
              <a:t>Quelle: </a:t>
            </a:r>
            <a:r>
              <a:rPr lang="de-DE" sz="900" dirty="0">
                <a:solidFill>
                  <a:srgbClr val="7F7F7F"/>
                </a:solidFill>
              </a:rPr>
              <a:t>GKV Spitzenverband </a:t>
            </a:r>
            <a:r>
              <a:rPr lang="de-DE" sz="900" dirty="0" smtClean="0">
                <a:solidFill>
                  <a:srgbClr val="7F7F7F"/>
                </a:solidFill>
              </a:rPr>
              <a:t>2010</a:t>
            </a:r>
            <a:endParaRPr lang="de-DE" sz="9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97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784976" cy="1008112"/>
          </a:xfrm>
        </p:spPr>
        <p:txBody>
          <a:bodyPr/>
          <a:lstStyle/>
          <a:p>
            <a:r>
              <a:rPr lang="de-DE" sz="3500" dirty="0"/>
              <a:t>Rauchfreier Betrieb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>
          <a:xfrm>
            <a:off x="179512" y="2564904"/>
            <a:ext cx="8784976" cy="3744416"/>
          </a:xfrm>
        </p:spPr>
        <p:txBody>
          <a:bodyPr/>
          <a:lstStyle/>
          <a:p>
            <a:pPr hangingPunct="1">
              <a:spcBef>
                <a:spcPts val="0"/>
              </a:spcBef>
              <a:spcAft>
                <a:spcPts val="601"/>
              </a:spcAft>
              <a:buSzPct val="100000"/>
            </a:pPr>
            <a:r>
              <a:rPr lang="de-DE" sz="20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Ein Verzicht reduziert altersunabhängig die raucherbedingten Gesundheitsrisiken.</a:t>
            </a:r>
          </a:p>
          <a:p>
            <a:pPr hangingPunct="1">
              <a:spcBef>
                <a:spcPts val="0"/>
              </a:spcBef>
              <a:spcAft>
                <a:spcPts val="601"/>
              </a:spcAft>
              <a:buSzPct val="100000"/>
            </a:pPr>
            <a:r>
              <a:rPr lang="de-DE" sz="20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Das Risiko, an einer durch das Rauchen verursachten Herzerkrankung zu sterben, ist ein bis zwei Jahre nach dem Aufhören halbiert.</a:t>
            </a:r>
          </a:p>
          <a:p>
            <a:pPr hangingPunct="1">
              <a:spcBef>
                <a:spcPts val="0"/>
              </a:spcBef>
              <a:spcAft>
                <a:spcPts val="601"/>
              </a:spcAft>
              <a:buSzPct val="100000"/>
            </a:pPr>
            <a:r>
              <a:rPr lang="de-DE" sz="20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Der Verzicht schützt die passivrauchenden Arbeitskollegen.</a:t>
            </a:r>
          </a:p>
          <a:p>
            <a:pPr hangingPunct="1">
              <a:spcBef>
                <a:spcPts val="0"/>
              </a:spcBef>
              <a:spcAft>
                <a:spcPts val="601"/>
              </a:spcAft>
              <a:buSzPct val="100000"/>
            </a:pPr>
            <a:r>
              <a:rPr lang="de-DE" sz="20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Krankheitsbedingte Fehlzeiten werden reduziert.</a:t>
            </a:r>
          </a:p>
          <a:p>
            <a:pPr hangingPunct="1">
              <a:spcBef>
                <a:spcPts val="0"/>
              </a:spcBef>
              <a:spcAft>
                <a:spcPts val="601"/>
              </a:spcAft>
              <a:buSzPct val="100000"/>
            </a:pPr>
            <a:r>
              <a:rPr lang="de-DE" sz="20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Ethische Verpflichtung</a:t>
            </a:r>
          </a:p>
          <a:p>
            <a:pPr hangingPunct="1">
              <a:spcBef>
                <a:spcPts val="0"/>
              </a:spcBef>
              <a:spcAft>
                <a:spcPts val="601"/>
              </a:spcAft>
              <a:buSzPct val="100000"/>
            </a:pPr>
            <a:r>
              <a:rPr lang="de-DE" sz="20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Verbesserung des Betriebsklimas</a:t>
            </a:r>
          </a:p>
          <a:p>
            <a:pPr hangingPunct="1">
              <a:spcBef>
                <a:spcPts val="0"/>
              </a:spcBef>
              <a:spcAft>
                <a:spcPts val="601"/>
              </a:spcAft>
              <a:buSzPct val="100000"/>
            </a:pPr>
            <a:r>
              <a:rPr lang="de-DE" sz="20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Erhöhung der Leistungsfähigkeit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de-DE" sz="20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Verbesserung der </a:t>
            </a:r>
            <a:r>
              <a:rPr lang="de-DE" sz="2000" dirty="0" smtClean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Luftqualität</a:t>
            </a:r>
            <a:endParaRPr lang="de-DE" sz="2000" dirty="0">
              <a:solidFill>
                <a:srgbClr val="7F7F7F"/>
              </a:solidFill>
              <a:latin typeface="+mj-lt"/>
              <a:ea typeface="Arial Unicode MS" pitchFamily="2"/>
              <a:cs typeface="Arial" pitchFamily="2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39552" y="1844824"/>
            <a:ext cx="4346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2400" b="1" dirty="0">
                <a:solidFill>
                  <a:srgbClr val="FDD205"/>
                </a:solidFill>
                <a:latin typeface="+mj-lt"/>
                <a:ea typeface="Arial Unicode MS" pitchFamily="2"/>
                <a:cs typeface="Arial" pitchFamily="2"/>
              </a:rPr>
              <a:t>→ weil sich die Investition lohnt:</a:t>
            </a: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467296" y="6313488"/>
            <a:ext cx="5832896" cy="21113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 smtClean="0">
                <a:solidFill>
                  <a:srgbClr val="7F7F7F"/>
                </a:solidFill>
              </a:rPr>
              <a:t>Quelle: </a:t>
            </a:r>
            <a:r>
              <a:rPr lang="de-DE" sz="900" dirty="0">
                <a:solidFill>
                  <a:srgbClr val="7F7F7F"/>
                </a:solidFill>
              </a:rPr>
              <a:t>GKV Spitzenverband 2010, IG Metall 2007</a:t>
            </a:r>
          </a:p>
        </p:txBody>
      </p:sp>
    </p:spTree>
    <p:extLst>
      <p:ext uri="{BB962C8B-B14F-4D97-AF65-F5344CB8AC3E}">
        <p14:creationId xmlns:p14="http://schemas.microsoft.com/office/powerpoint/2010/main" val="166627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784976" cy="1008112"/>
          </a:xfrm>
        </p:spPr>
        <p:txBody>
          <a:bodyPr/>
          <a:lstStyle/>
          <a:p>
            <a:r>
              <a:rPr lang="de-DE" sz="3500" dirty="0"/>
              <a:t>Null Promille am Arbeitsplatz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>
          <a:xfrm>
            <a:off x="179512" y="2708920"/>
            <a:ext cx="8784976" cy="3354242"/>
          </a:xfrm>
        </p:spPr>
        <p:txBody>
          <a:bodyPr/>
          <a:lstStyle/>
          <a:p>
            <a:pPr hangingPunct="1">
              <a:spcBef>
                <a:spcPts val="0"/>
              </a:spcBef>
              <a:spcAft>
                <a:spcPts val="1199"/>
              </a:spcAft>
              <a:buSzPct val="100000"/>
              <a:buFont typeface="Arial" pitchFamily="34" charset="0"/>
              <a:buChar char="•"/>
            </a:pPr>
            <a:r>
              <a:rPr lang="de-DE" sz="20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qualitativen und quantitativen Minderleistungen</a:t>
            </a:r>
          </a:p>
          <a:p>
            <a:pPr hangingPunct="1">
              <a:spcBef>
                <a:spcPts val="0"/>
              </a:spcBef>
              <a:spcAft>
                <a:spcPts val="1199"/>
              </a:spcAft>
              <a:buSzPct val="100000"/>
              <a:buFont typeface="Arial" pitchFamily="34" charset="0"/>
              <a:buChar char="•"/>
            </a:pPr>
            <a:r>
              <a:rPr lang="de-DE" sz="20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Arbeits- und Wegunfälle</a:t>
            </a:r>
          </a:p>
          <a:p>
            <a:pPr hangingPunct="1">
              <a:spcBef>
                <a:spcPts val="0"/>
              </a:spcBef>
              <a:spcAft>
                <a:spcPts val="1199"/>
              </a:spcAft>
              <a:buSzPct val="100000"/>
              <a:buFont typeface="Arial" pitchFamily="34" charset="0"/>
              <a:buChar char="•"/>
            </a:pPr>
            <a:r>
              <a:rPr lang="de-DE" sz="20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Material- und Maschinenschäden</a:t>
            </a:r>
          </a:p>
          <a:p>
            <a:pPr hangingPunct="1">
              <a:spcBef>
                <a:spcPts val="0"/>
              </a:spcBef>
              <a:spcAft>
                <a:spcPts val="1199"/>
              </a:spcAft>
              <a:buSzPct val="100000"/>
              <a:buFont typeface="Arial" pitchFamily="34" charset="0"/>
              <a:buChar char="•"/>
            </a:pPr>
            <a:r>
              <a:rPr lang="de-DE" sz="20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Folgekosten aufgrund von Fehlentscheidungen</a:t>
            </a:r>
          </a:p>
          <a:p>
            <a:pPr hangingPunct="1">
              <a:spcBef>
                <a:spcPts val="0"/>
              </a:spcBef>
              <a:spcAft>
                <a:spcPts val="1199"/>
              </a:spcAft>
              <a:buSzPct val="100000"/>
              <a:buFont typeface="Arial" pitchFamily="34" charset="0"/>
              <a:buChar char="•"/>
            </a:pPr>
            <a:r>
              <a:rPr lang="de-DE" sz="20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Kurzfehlzeiten und krankheitsbedingte Fehlzeiten</a:t>
            </a:r>
          </a:p>
          <a:p>
            <a:pPr hangingPunct="1">
              <a:spcBef>
                <a:spcPts val="0"/>
              </a:spcBef>
              <a:spcAft>
                <a:spcPts val="1199"/>
              </a:spcAft>
              <a:buSzPct val="100000"/>
              <a:buFont typeface="Arial" pitchFamily="34" charset="0"/>
              <a:buChar char="•"/>
            </a:pPr>
            <a:r>
              <a:rPr lang="de-DE" sz="20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Kosten für Disziplinarmaßnahmen und </a:t>
            </a:r>
            <a:r>
              <a:rPr lang="de-DE" sz="2000" dirty="0" smtClean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Betreuungskapazitäten </a:t>
            </a:r>
            <a:r>
              <a:rPr lang="de-DE" sz="20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für Personen mit Alkoholproblemen</a:t>
            </a:r>
          </a:p>
          <a:p>
            <a:pPr hangingPunct="1">
              <a:spcBef>
                <a:spcPts val="0"/>
              </a:spcBef>
              <a:spcAft>
                <a:spcPts val="1199"/>
              </a:spcAft>
              <a:buSzPct val="100000"/>
              <a:buFont typeface="Arial" pitchFamily="34" charset="0"/>
              <a:buChar char="•"/>
            </a:pPr>
            <a:r>
              <a:rPr lang="de-DE" sz="20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Aufwendungen für kurz- und längerfristigen </a:t>
            </a:r>
            <a:r>
              <a:rPr lang="de-DE" sz="2000" dirty="0" smtClean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Personalersatz</a:t>
            </a:r>
            <a:endParaRPr lang="de-DE" sz="2000" dirty="0">
              <a:solidFill>
                <a:srgbClr val="7F7F7F"/>
              </a:solidFill>
              <a:latin typeface="+mj-lt"/>
              <a:ea typeface="Arial Unicode MS" pitchFamily="2"/>
              <a:cs typeface="Arial" pitchFamily="2"/>
            </a:endParaRPr>
          </a:p>
        </p:txBody>
      </p:sp>
      <p:sp>
        <p:nvSpPr>
          <p:cNvPr id="4" name="Textfeld 5"/>
          <p:cNvSpPr txBox="1"/>
          <p:nvPr/>
        </p:nvSpPr>
        <p:spPr>
          <a:xfrm>
            <a:off x="554430" y="2095909"/>
            <a:ext cx="7906001" cy="405432"/>
          </a:xfrm>
          <a:prstGeom prst="rect">
            <a:avLst/>
          </a:prstGeom>
          <a:noFill/>
          <a:ln>
            <a:solidFill>
              <a:srgbClr val="FDD205"/>
            </a:solidFill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0" i="0" u="none" strike="noStrike" kern="1200" spc="0" baseline="0" dirty="0">
                <a:ln>
                  <a:noFill/>
                </a:ln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Ein „Null Promille-Gebot“ am Arbeitsplatz führt zu einer Reduzierung der:</a:t>
            </a: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467296" y="6313488"/>
            <a:ext cx="4968800" cy="21113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Quelle: </a:t>
            </a:r>
            <a:r>
              <a:rPr lang="de-DE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GKV Spitzenverband </a:t>
            </a:r>
            <a:r>
              <a:rPr lang="de-DE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2014, </a:t>
            </a:r>
            <a:r>
              <a:rPr lang="de-DE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IG Metall 2007</a:t>
            </a:r>
          </a:p>
        </p:txBody>
      </p:sp>
    </p:spTree>
    <p:extLst>
      <p:ext uri="{BB962C8B-B14F-4D97-AF65-F5344CB8AC3E}">
        <p14:creationId xmlns:p14="http://schemas.microsoft.com/office/powerpoint/2010/main" val="211300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784976" cy="1008112"/>
          </a:xfrm>
        </p:spPr>
        <p:txBody>
          <a:bodyPr/>
          <a:lstStyle/>
          <a:p>
            <a:pPr lvl="0"/>
            <a:r>
              <a:rPr lang="de-DE" sz="3500" dirty="0">
                <a:solidFill>
                  <a:srgbClr val="7F7F7F"/>
                </a:solidFill>
                <a:ea typeface="Arial Unicode MS" pitchFamily="2"/>
                <a:cs typeface="Arial" pitchFamily="2"/>
              </a:rPr>
              <a:t>Maßnahmenkatalog (Auszug</a:t>
            </a:r>
            <a:r>
              <a:rPr lang="de-DE" sz="3500" dirty="0" smtClean="0">
                <a:solidFill>
                  <a:srgbClr val="7F7F7F"/>
                </a:solidFill>
                <a:ea typeface="Arial Unicode MS" pitchFamily="2"/>
                <a:cs typeface="Arial" pitchFamily="2"/>
              </a:rPr>
              <a:t>)</a:t>
            </a:r>
            <a:endParaRPr lang="de-DE" sz="3500" dirty="0">
              <a:solidFill>
                <a:srgbClr val="7F7F7F"/>
              </a:solidFill>
            </a:endParaRPr>
          </a:p>
        </p:txBody>
      </p:sp>
      <p:graphicFrame>
        <p:nvGraphicFramePr>
          <p:cNvPr id="38" name="Tabel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263147"/>
              </p:ext>
            </p:extLst>
          </p:nvPr>
        </p:nvGraphicFramePr>
        <p:xfrm>
          <a:off x="539552" y="1844824"/>
          <a:ext cx="8064896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3168352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Verhaltensprävention</a:t>
                      </a:r>
                      <a:r>
                        <a:rPr lang="de-DE" sz="14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(individuelle Ebene)</a:t>
                      </a:r>
                    </a:p>
                  </a:txBody>
                  <a:tcPr>
                    <a:lnL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20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Verhältnisprävention</a:t>
                      </a:r>
                      <a:r>
                        <a:rPr lang="de-DE" sz="14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(strukturelle Ebene)</a:t>
                      </a:r>
                      <a:endParaRPr lang="de-DE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20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 spc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 Unicode MS" pitchFamily="2"/>
                          <a:cs typeface="Arial" pitchFamily="34"/>
                        </a:rPr>
                        <a:t>Information, Beratung und Sensibilisierung von Mitarbeitern und Führungskräften über die Gesundheitsgefahren des Suchtmittelkonsums, z.B. Aktions-/Gesundheitstage, Seminare, Führungskräfteschulung, Schulung in Gesprächsführung von Führungskräften und Personalvertretern</a:t>
                      </a:r>
                    </a:p>
                  </a:txBody>
                  <a:tcPr>
                    <a:lnL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übergreifendes Steuergremium, z.B. Arbeitskreis Gesundheit</a:t>
                      </a:r>
                    </a:p>
                  </a:txBody>
                  <a:tcPr>
                    <a:lnL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de-DE" sz="1200" b="0" i="0" u="none" strike="noStrike" kern="1200" spc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 Unicode MS" pitchFamily="2"/>
                          <a:cs typeface="Arial" pitchFamily="34"/>
                        </a:rPr>
                        <a:t>Analyse des persönlichen Suchtverhaltens, z.B. Selbstcheck, Lungenfunktionstest, CO-Messung in der Atemluft, "Rauschbrillen"-Parcours</a:t>
                      </a:r>
                      <a:endParaRPr lang="de-DE" sz="1200" b="0" i="0" u="none" strike="noStrike" kern="1200" spc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Arial Unicode MS" pitchFamily="2"/>
                        <a:cs typeface="Arial" pitchFamily="34"/>
                      </a:endParaRPr>
                    </a:p>
                  </a:txBody>
                  <a:tcPr>
                    <a:lnL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Betriebs-/Dienstvereinbarung zum</a:t>
                      </a:r>
                      <a:r>
                        <a:rPr lang="de-DE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de-DE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Nichtraucherschutz/Suchtmittelkonsum</a:t>
                      </a:r>
                    </a:p>
                  </a:txBody>
                  <a:tcPr>
                    <a:lnL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Darstellung der psychologischen und physiologischen Effekte des Nikotin- und Alkoholentzugs</a:t>
                      </a:r>
                    </a:p>
                  </a:txBody>
                  <a:tcPr>
                    <a:lnL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lüftungstechnische Maßnahmen (teuer)</a:t>
                      </a:r>
                    </a:p>
                  </a:txBody>
                  <a:tcPr>
                    <a:lnL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 spc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 Unicode MS" pitchFamily="2"/>
                          <a:cs typeface="Arial" pitchFamily="34"/>
                        </a:rPr>
                        <a:t>Notfall-/Rauchertelefon, Bereitstellung von weitergehenden Hilf- und Beratungsstellen</a:t>
                      </a:r>
                    </a:p>
                  </a:txBody>
                  <a:tcPr>
                    <a:lnL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räumliche Trennung von Raucher- und Nichtraucherarbeitsplätzen</a:t>
                      </a:r>
                    </a:p>
                  </a:txBody>
                  <a:tcPr>
                    <a:lnL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Kurse: Raucherentwöhnungsprogramme, kognitiv- verhaltenstherapeutische Gruppenprogramme, Kurz-Workshops</a:t>
                      </a:r>
                    </a:p>
                  </a:txBody>
                  <a:tcPr>
                    <a:lnL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betriebliche Alkohol-/ Rauchverbote</a:t>
                      </a:r>
                    </a:p>
                  </a:txBody>
                  <a:tcPr>
                    <a:lnL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Mitarbeitergespräch, motivierende Gesundheitsgespräche, psychologische Einzelberatung, </a:t>
                      </a:r>
                      <a:r>
                        <a:rPr lang="de-DE" sz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Employee</a:t>
                      </a:r>
                      <a:r>
                        <a:rPr lang="de-DE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 Assistance </a:t>
                      </a:r>
                      <a:r>
                        <a:rPr lang="de-DE" sz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Program</a:t>
                      </a:r>
                      <a:r>
                        <a:rPr lang="de-DE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 (EAP)</a:t>
                      </a:r>
                    </a:p>
                  </a:txBody>
                  <a:tcPr>
                    <a:lnL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Abbau von Zigarettenautomaten</a:t>
                      </a:r>
                    </a:p>
                  </a:txBody>
                  <a:tcPr>
                    <a:lnL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innerbetriebliche Kommunikation: Plakate, Broschüren, Mitarbeiterzeitschrift, Intranet etc.</a:t>
                      </a:r>
                    </a:p>
                  </a:txBody>
                  <a:tcPr>
                    <a:lnL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</a:rPr>
                        <a:t>Einschränkung des Alkohol- und Zigarettenverkaufs</a:t>
                      </a:r>
                    </a:p>
                  </a:txBody>
                  <a:tcPr>
                    <a:lnL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9" name="Untertitel 2"/>
          <p:cNvSpPr txBox="1">
            <a:spLocks/>
          </p:cNvSpPr>
          <p:nvPr/>
        </p:nvSpPr>
        <p:spPr>
          <a:xfrm>
            <a:off x="467296" y="6313488"/>
            <a:ext cx="3528640" cy="21113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Quelle: </a:t>
            </a:r>
            <a:r>
              <a:rPr lang="de-DE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BzgA</a:t>
            </a:r>
            <a:r>
              <a:rPr lang="de-DE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2008, GKV Spitzenverband </a:t>
            </a:r>
            <a:r>
              <a:rPr lang="de-DE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2014</a:t>
            </a:r>
            <a:endParaRPr lang="de-DE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5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132857"/>
            <a:ext cx="7772400" cy="2088232"/>
          </a:xfrm>
        </p:spPr>
        <p:txBody>
          <a:bodyPr>
            <a:normAutofit/>
          </a:bodyPr>
          <a:lstStyle/>
          <a:p>
            <a:r>
              <a:rPr lang="de-DE" b="1" dirty="0"/>
              <a:t>Tatsachen schafft man nicht dadurch aus der Welt, dass man sie ignoriert</a:t>
            </a:r>
            <a:r>
              <a:rPr lang="de-DE" b="1" dirty="0" smtClean="0"/>
              <a:t>.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400" dirty="0"/>
              <a:t/>
            </a:r>
            <a:br>
              <a:rPr lang="de-DE" sz="1400" dirty="0"/>
            </a:br>
            <a:r>
              <a:rPr lang="de-DE" sz="1800" dirty="0"/>
              <a:t>Jean Cocteau, Französischer Dichter und Maler</a:t>
            </a:r>
            <a:br>
              <a:rPr lang="de-DE" sz="1800" dirty="0"/>
            </a:br>
            <a:r>
              <a:rPr lang="de-DE" sz="1800" dirty="0"/>
              <a:t>1889 - </a:t>
            </a:r>
            <a:r>
              <a:rPr lang="de-DE" sz="1800" dirty="0" smtClean="0"/>
              <a:t>1963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5275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gdalena\Desktop\Works\Projekte\Kunde\BKK\Sucht\42-249499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9"/>
          <a:stretch/>
        </p:blipFill>
        <p:spPr bwMode="auto">
          <a:xfrm>
            <a:off x="0" y="980728"/>
            <a:ext cx="9144000" cy="560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500" dirty="0"/>
              <a:t>Sprechen Sie das Problem an</a:t>
            </a:r>
            <a:r>
              <a:rPr lang="de-DE" sz="3500" dirty="0" smtClean="0"/>
              <a:t>!</a:t>
            </a:r>
            <a:endParaRPr lang="de-DE" sz="3500" dirty="0"/>
          </a:p>
        </p:txBody>
      </p:sp>
    </p:spTree>
    <p:extLst>
      <p:ext uri="{BB962C8B-B14F-4D97-AF65-F5344CB8AC3E}">
        <p14:creationId xmlns:p14="http://schemas.microsoft.com/office/powerpoint/2010/main" val="7493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784976" cy="1008112"/>
          </a:xfrm>
        </p:spPr>
        <p:txBody>
          <a:bodyPr/>
          <a:lstStyle/>
          <a:p>
            <a:r>
              <a:rPr lang="de-DE" sz="3500" dirty="0"/>
              <a:t>z.B. im Mitarbeitergespräch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>
          <a:xfrm>
            <a:off x="179512" y="2852936"/>
            <a:ext cx="8784976" cy="3049311"/>
          </a:xfrm>
        </p:spPr>
        <p:txBody>
          <a:bodyPr/>
          <a:lstStyle/>
          <a:p>
            <a:pPr marL="343080" lvl="0" indent="-343080" hangingPunct="1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Sorgen Sie für eine ruhige und ungestörte Gesprächssituation.</a:t>
            </a:r>
          </a:p>
          <a:p>
            <a:pPr marL="343080" lvl="0" indent="-343080" hangingPunct="1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Beginnen Sie das Gespräch mit positiven Erfahrungen mit dem Mitarbeiter.</a:t>
            </a:r>
          </a:p>
          <a:p>
            <a:pPr marL="343080" lvl="0" indent="-343080" hangingPunct="1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Halten Sie sich an Ihre zuvor notierten Fakten.</a:t>
            </a:r>
          </a:p>
          <a:p>
            <a:pPr marL="343080" lvl="0" indent="-343080" hangingPunct="1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Lassen Sie sich die Gesprächsführung nicht aus der Hand nehmen und nicht in Diskussionen verwickeln.</a:t>
            </a:r>
          </a:p>
          <a:p>
            <a:pPr marL="343080" lvl="0" indent="-343080" hangingPunct="1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Stellen Sie keine Diagnosen über die möglichen persönlichen Ursachen der von Ihnen kritisierten Punkte.</a:t>
            </a:r>
          </a:p>
          <a:p>
            <a:pPr marL="343080" lvl="0" indent="-343080" hangingPunct="1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Weisen Sie auf mögliche inner- und außerbetriebliche Beratungsangebote hin.</a:t>
            </a:r>
          </a:p>
          <a:p>
            <a:pPr marL="343080" lvl="0" indent="-343080" hangingPunct="1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Formulieren Sie „Ich-Botschaften”: „Mir ist aufgefallen, dass folgende Probleme aufgetreten sind...”, „Ich komme durch Ihr Verhalten in Schwierigkeiten...”.</a:t>
            </a:r>
          </a:p>
          <a:p>
            <a:pPr marL="343080" lvl="0" indent="-343080" hangingPunct="1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Bleiben Sie in Ihrer Rolle als Vorgesetzter.</a:t>
            </a:r>
          </a:p>
          <a:p>
            <a:pPr marL="343080" lvl="0" indent="-343080" hangingPunct="1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Machen Sie sich bewusst, dass Ihr Gesprächspartner trotz möglicher Suchterkrankung für seine weitere Entwicklung und für daraus resultierende Konsequenzen selbst verantwortlich 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ist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 Unicode MS" pitchFamily="2"/>
              <a:cs typeface="Arial" pitchFamily="2"/>
            </a:endParaRPr>
          </a:p>
          <a:p>
            <a:pPr marL="343080" lvl="0" indent="-343080" hangingPunct="1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Beenden Sie das Gespräch mit einer Zusammenfassung der wichtigsten Punkte.</a:t>
            </a:r>
          </a:p>
          <a:p>
            <a:pPr marL="343080" lvl="0" indent="-343080" hangingPunct="1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Treffen Sie feste Vereinbarungen über Maßnahmen und Konsequenzen.</a:t>
            </a:r>
          </a:p>
          <a:p>
            <a:pPr marL="343080" lvl="0" indent="-343080" hangingPunct="1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Benennen Sie einen nächsten Gesprächstermin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.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 Unicode MS" pitchFamily="2"/>
              <a:cs typeface="Arial" pitchFamily="2"/>
            </a:endParaRPr>
          </a:p>
        </p:txBody>
      </p:sp>
      <p:sp>
        <p:nvSpPr>
          <p:cNvPr id="4" name="Textfeld 4"/>
          <p:cNvSpPr txBox="1"/>
          <p:nvPr/>
        </p:nvSpPr>
        <p:spPr>
          <a:xfrm>
            <a:off x="468360" y="1772816"/>
            <a:ext cx="8280360" cy="7967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500" b="1" i="0" u="none" strike="noStrike" kern="1200" spc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Helfen Sie der betroffenen Mitarbeiterin oder dem betroffenen Mitarbeiter durch eine Konfrontation mit der Realität und dem Aufzeigen klarer Grenzen zu einer (frühzeitigen) Krankheitseinsicht und Behandlungsmotivation.</a:t>
            </a: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467073" y="6313488"/>
            <a:ext cx="1944687" cy="21113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Quelle : BKK Bundesverband 2011</a:t>
            </a:r>
          </a:p>
        </p:txBody>
      </p:sp>
    </p:spTree>
    <p:extLst>
      <p:ext uri="{BB962C8B-B14F-4D97-AF65-F5344CB8AC3E}">
        <p14:creationId xmlns:p14="http://schemas.microsoft.com/office/powerpoint/2010/main" val="16430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076056" y="1052736"/>
            <a:ext cx="3815606" cy="5205041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>
                <a:latin typeface="+mj-lt"/>
              </a:rPr>
              <a:t>Einige Fragen an die Vorgesetzten</a:t>
            </a:r>
            <a:r>
              <a:rPr lang="de-DE" sz="2000" b="1" dirty="0" smtClean="0">
                <a:latin typeface="+mj-lt"/>
              </a:rPr>
              <a:t>:</a:t>
            </a:r>
          </a:p>
          <a:p>
            <a:pPr marL="0" indent="0">
              <a:buNone/>
            </a:pPr>
            <a:endParaRPr lang="de-DE" sz="1800" dirty="0" smtClean="0">
              <a:latin typeface="+mj-lt"/>
            </a:endParaRPr>
          </a:p>
          <a:p>
            <a:pPr lvl="0" hangingPunct="1">
              <a:spcBef>
                <a:spcPts val="0"/>
              </a:spcBef>
              <a:spcAft>
                <a:spcPts val="300"/>
              </a:spcAft>
              <a:buSzPct val="100000"/>
              <a:buFont typeface="Arial" pitchFamily="34" charset="0"/>
              <a:buChar char="•"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Sind Sie sich Ihrer Vorbildfunktion bewusst?</a:t>
            </a:r>
          </a:p>
          <a:p>
            <a:pPr lvl="0" hangingPunct="1">
              <a:spcBef>
                <a:spcPts val="0"/>
              </a:spcBef>
              <a:spcAft>
                <a:spcPts val="300"/>
              </a:spcAft>
              <a:buSzPct val="100000"/>
              <a:buFont typeface="Arial" pitchFamily="34" charset="0"/>
              <a:buChar char="•"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Übernehmen Sie Verantwortung und setzten Sie Grenzen?</a:t>
            </a:r>
          </a:p>
          <a:p>
            <a:pPr lvl="0" hangingPunct="1">
              <a:spcBef>
                <a:spcPts val="0"/>
              </a:spcBef>
              <a:spcAft>
                <a:spcPts val="300"/>
              </a:spcAft>
              <a:buSzPct val="100000"/>
              <a:buFont typeface="Arial" pitchFamily="34" charset="0"/>
              <a:buChar char="•"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Haben Sie eine Betriebs-/Dienstvereinbarung zum Umgang mit Suchtmitteln und betroffenen Mitarbeitern?</a:t>
            </a:r>
          </a:p>
          <a:p>
            <a:pPr lvl="0" hangingPunct="1">
              <a:spcBef>
                <a:spcPts val="0"/>
              </a:spcBef>
              <a:spcAft>
                <a:spcPts val="300"/>
              </a:spcAft>
              <a:buSzPct val="100000"/>
              <a:buFont typeface="Arial" pitchFamily="34" charset="0"/>
              <a:buChar char="•"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Sensibilisieren Sie die Belegschaft im Umgang mit Suchtmittel am Arbeitsplatz?</a:t>
            </a:r>
          </a:p>
          <a:p>
            <a:pPr lvl="0" hangingPunct="1">
              <a:spcBef>
                <a:spcPts val="0"/>
              </a:spcBef>
              <a:spcAft>
                <a:spcPts val="300"/>
              </a:spcAft>
              <a:buSzPct val="100000"/>
              <a:buFont typeface="Arial" pitchFamily="34" charset="0"/>
              <a:buChar char="•"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Wer sind im Problemfall die innerbetrieblichen Ansprechpartner?</a:t>
            </a:r>
          </a:p>
          <a:p>
            <a:pPr lvl="0" hangingPunct="1">
              <a:spcBef>
                <a:spcPts val="0"/>
              </a:spcBef>
              <a:spcAft>
                <a:spcPts val="300"/>
              </a:spcAft>
              <a:buSzPct val="100000"/>
              <a:buFont typeface="Arial" pitchFamily="34" charset="0"/>
              <a:buChar char="•"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Qualifizieren Sie die verantwortlichen Personen im Umgang mit suchtgefährdeten oder süchtigen Mitarbeitern?</a:t>
            </a:r>
          </a:p>
          <a:p>
            <a:pPr lvl="0" hangingPunct="1">
              <a:spcBef>
                <a:spcPts val="0"/>
              </a:spcBef>
              <a:spcAft>
                <a:spcPts val="300"/>
              </a:spcAft>
              <a:buSzPct val="100000"/>
              <a:buFont typeface="Arial" pitchFamily="34" charset="0"/>
              <a:buChar char="•"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Gibt es in Ihrem Unternehmen inner-/ außerbetriebliche Beratungs- und Behandlungsangebote?</a:t>
            </a:r>
          </a:p>
          <a:p>
            <a:pPr lvl="0" hangingPunct="1">
              <a:spcBef>
                <a:spcPts val="0"/>
              </a:spcBef>
              <a:spcAft>
                <a:spcPts val="300"/>
              </a:spcAft>
              <a:buSzPct val="100000"/>
              <a:buFont typeface="Arial" pitchFamily="34" charset="0"/>
              <a:buChar char="•"/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Kennen Sie die bei Ihnen möglichen suchtgefährdenden Arbeitsbedingungen/ </a:t>
            </a:r>
            <a:b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itchFamily="2"/>
                <a:cs typeface="Arial" pitchFamily="2"/>
              </a:rPr>
            </a:b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-belastungen und was tun Sie dagegen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rial Unicode MS" pitchFamily="2"/>
                <a:cs typeface="Arial" pitchFamily="2"/>
              </a:rPr>
              <a:t>?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Arial Unicode MS" pitchFamily="2"/>
              <a:cs typeface="Arial" pitchFamily="2"/>
            </a:endParaRPr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1" r="23381"/>
          <a:stretch>
            <a:fillRect/>
          </a:stretch>
        </p:blipFill>
        <p:spPr/>
      </p:pic>
      <p:sp>
        <p:nvSpPr>
          <p:cNvPr id="5" name="Untertitel 2"/>
          <p:cNvSpPr txBox="1">
            <a:spLocks/>
          </p:cNvSpPr>
          <p:nvPr/>
        </p:nvSpPr>
        <p:spPr>
          <a:xfrm>
            <a:off x="467073" y="6313488"/>
            <a:ext cx="1944687" cy="21113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rgbClr val="7F7F7F"/>
                </a:solidFill>
              </a:rPr>
              <a:t>Quelle : BKK Bundesverband 2011</a:t>
            </a:r>
          </a:p>
        </p:txBody>
      </p:sp>
    </p:spTree>
    <p:extLst>
      <p:ext uri="{BB962C8B-B14F-4D97-AF65-F5344CB8AC3E}">
        <p14:creationId xmlns:p14="http://schemas.microsoft.com/office/powerpoint/2010/main" val="352031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8784976" cy="1008112"/>
          </a:xfrm>
        </p:spPr>
        <p:txBody>
          <a:bodyPr/>
          <a:lstStyle/>
          <a:p>
            <a:r>
              <a:rPr lang="de-DE" sz="3500" dirty="0" smtClean="0"/>
              <a:t>Suchtprävention </a:t>
            </a:r>
            <a:r>
              <a:rPr lang="de-DE" sz="3500" dirty="0"/>
              <a:t>im Überblick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878237480"/>
              </p:ext>
            </p:extLst>
          </p:nvPr>
        </p:nvGraphicFramePr>
        <p:xfrm>
          <a:off x="539552" y="1484784"/>
          <a:ext cx="7776863" cy="4703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43"/>
                <a:gridCol w="1944243"/>
                <a:gridCol w="1944243"/>
                <a:gridCol w="1944134"/>
              </a:tblGrid>
              <a:tr h="295345">
                <a:tc gridSpan="4">
                  <a:txBody>
                    <a:bodyPr/>
                    <a:lstStyle/>
                    <a:p>
                      <a:pPr algn="ctr"/>
                      <a:r>
                        <a:rPr lang="de-DE" sz="15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Arbeitskreis Gesundheit/Arbeitskreis Suchtprävention</a:t>
                      </a:r>
                    </a:p>
                  </a:txBody>
                  <a:tcPr marL="74555" marR="74555" marT="37278" marB="37278">
                    <a:lnL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20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28971">
                <a:tc gridSpan="4"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Leitbild, Ziele, Konzept, Maßnahmen der Suchtprävention/-hilfe, Betriebs-/Dienstvereinbarung, Budgetierung, Qualitätssicherung, Programmentwicklung</a:t>
                      </a:r>
                    </a:p>
                  </a:txBody>
                  <a:tcPr marL="74555" marR="74555" marT="37278" marB="37278">
                    <a:lnL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566352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Intervention</a:t>
                      </a:r>
                      <a:r>
                        <a:rPr lang="de-DE" sz="12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/</a:t>
                      </a:r>
                      <a:r>
                        <a:rPr lang="de-DE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Qualifizierung von Vorgesetzten</a:t>
                      </a:r>
                    </a:p>
                  </a:txBody>
                  <a:tcPr marL="74555" marR="74555" marT="37278" marB="37278">
                    <a:lnL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20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Beratung und Hilfeangebote bei Suchtproblemen</a:t>
                      </a:r>
                    </a:p>
                  </a:txBody>
                  <a:tcPr marL="74555" marR="74555" marT="37278" marB="3727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20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Vorbeugende Aktivitäten</a:t>
                      </a:r>
                    </a:p>
                  </a:txBody>
                  <a:tcPr marL="74555" marR="74555" marT="37278" marB="3727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20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Marketing und Qualitätssicherung</a:t>
                      </a:r>
                    </a:p>
                  </a:txBody>
                  <a:tcPr marL="74555" marR="74555" marT="37278" marB="37278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205"/>
                    </a:solidFill>
                  </a:tcPr>
                </a:tc>
              </a:tr>
              <a:tr h="3075731">
                <a:tc>
                  <a:txBody>
                    <a:bodyPr/>
                    <a:lstStyle/>
                    <a:p>
                      <a:pPr marL="285750" marR="0" lvl="0" indent="-285750" algn="l" rtl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D205"/>
                        </a:buClr>
                        <a:buSzPct val="100000"/>
                        <a:buFont typeface="Arial" pitchFamily="34" charset="0"/>
                        <a:buChar char="•"/>
                        <a:tabLst/>
                      </a:pPr>
                      <a:endParaRPr lang="de-DE" sz="1100" b="0" i="0" u="none" strike="noStrike" kern="1200" spc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Arial Unicode MS" pitchFamily="2"/>
                        <a:cs typeface="Arial" pitchFamily="2"/>
                      </a:endParaRPr>
                    </a:p>
                    <a:p>
                      <a:pPr marL="93663" marR="0" lvl="0" indent="-93663" algn="l" rtl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D205"/>
                        </a:buClr>
                        <a:buSzPct val="100000"/>
                        <a:buFont typeface="Arial" pitchFamily="34" charset="0"/>
                        <a:buChar char="•"/>
                        <a:tabLst/>
                      </a:pPr>
                      <a:r>
                        <a:rPr lang="de-DE" sz="1100" b="0" i="0" u="none" strike="noStrike" kern="1200" spc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 Unicode MS" pitchFamily="2"/>
                          <a:cs typeface="Arial" pitchFamily="2"/>
                        </a:rPr>
                        <a:t>Führen von Mitarbeiter-gesprächen bei Auffälligkeiten</a:t>
                      </a:r>
                    </a:p>
                    <a:p>
                      <a:pPr marL="93663" marR="0" lvl="0" indent="-93663" algn="l" rtl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D205"/>
                        </a:buClr>
                        <a:buSzPct val="100000"/>
                        <a:buFont typeface="Arial" pitchFamily="34" charset="0"/>
                        <a:buChar char="•"/>
                        <a:tabLst/>
                      </a:pPr>
                      <a:r>
                        <a:rPr lang="de-DE" sz="1100" b="0" i="0" u="none" strike="noStrike" kern="1200" spc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 Unicode MS" pitchFamily="2"/>
                          <a:cs typeface="Arial" pitchFamily="2"/>
                        </a:rPr>
                        <a:t>Intervention nach Stufenplan bei Auffälligkeiten in Verbindung mit Suchtmitteln/ suchtbedingtem Verhalten</a:t>
                      </a:r>
                    </a:p>
                    <a:p>
                      <a:pPr marL="93663" marR="0" lvl="0" indent="-93663" algn="l" rtl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D205"/>
                        </a:buClr>
                        <a:buSzPct val="100000"/>
                        <a:buFont typeface="Arial" pitchFamily="34" charset="0"/>
                        <a:buChar char="•"/>
                        <a:tabLst/>
                      </a:pPr>
                      <a:r>
                        <a:rPr lang="de-DE" sz="1100" b="0" i="0" u="none" strike="noStrike" kern="1200" spc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 Unicode MS" pitchFamily="2"/>
                          <a:cs typeface="Arial" pitchFamily="2"/>
                        </a:rPr>
                        <a:t>Qualifizierung zur Erweiterung der pädagogischen u. sozialen Kompetenz</a:t>
                      </a:r>
                    </a:p>
                    <a:p>
                      <a:pPr marL="93663" marR="0" lvl="0" indent="-93663" algn="l" rtl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D205"/>
                        </a:buClr>
                        <a:buSzPct val="100000"/>
                        <a:buFont typeface="Arial" pitchFamily="34" charset="0"/>
                        <a:buChar char="•"/>
                        <a:tabLst/>
                      </a:pPr>
                      <a:r>
                        <a:rPr lang="de-DE" sz="1100" b="0" i="0" u="none" strike="noStrike" kern="1200" spc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 Unicode MS" pitchFamily="2"/>
                          <a:cs typeface="Arial" pitchFamily="2"/>
                        </a:rPr>
                        <a:t>Gesundheitsorientiertes Führen</a:t>
                      </a:r>
                    </a:p>
                    <a:p>
                      <a:pPr marL="93663" marR="0" lvl="0" indent="-93663" algn="l" rtl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D205"/>
                        </a:buClr>
                        <a:buSzPct val="100000"/>
                        <a:buFont typeface="Arial" pitchFamily="34" charset="0"/>
                        <a:buChar char="•"/>
                        <a:tabLst/>
                      </a:pPr>
                      <a:r>
                        <a:rPr lang="de-DE" sz="1100" b="0" i="0" u="none" strike="noStrike" kern="1200" spc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 Unicode MS" pitchFamily="2"/>
                          <a:cs typeface="Arial" pitchFamily="2"/>
                        </a:rPr>
                        <a:t>Vorbildverhalten im Umgang mit Suchtmitteln, Punktnüchternheit</a:t>
                      </a:r>
                    </a:p>
                    <a:p>
                      <a:pPr marL="93663" marR="0" lvl="0" indent="-93663" algn="l" rtl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D205"/>
                        </a:buClr>
                        <a:buSzPct val="100000"/>
                        <a:buFont typeface="Arial" pitchFamily="34" charset="0"/>
                        <a:buChar char="•"/>
                        <a:tabLst/>
                      </a:pPr>
                      <a:r>
                        <a:rPr lang="de-DE" sz="1100" b="0" i="0" u="none" strike="noStrike" kern="1200" spc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 Unicode MS" pitchFamily="2"/>
                          <a:cs typeface="Arial" pitchFamily="2"/>
                        </a:rPr>
                        <a:t>…</a:t>
                      </a:r>
                    </a:p>
                  </a:txBody>
                  <a:tcPr marL="74555" marR="74555" marT="37278" marB="37278">
                    <a:lnL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D205"/>
                        </a:buClr>
                        <a:buSzPct val="100000"/>
                        <a:buFont typeface="Arial" pitchFamily="34" charset="0"/>
                        <a:buChar char="•"/>
                        <a:tabLst/>
                      </a:pPr>
                      <a:endParaRPr lang="de-DE" sz="1100" b="0" i="0" u="none" strike="noStrike" kern="1200" spc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Arial Unicode MS" pitchFamily="2"/>
                        <a:cs typeface="Arial" pitchFamily="2"/>
                      </a:endParaRPr>
                    </a:p>
                    <a:p>
                      <a:pPr marL="93663" marR="0" lvl="0" indent="-93663" algn="l" rtl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D205"/>
                        </a:buClr>
                        <a:buSzPct val="100000"/>
                        <a:buFont typeface="Arial" pitchFamily="34" charset="0"/>
                        <a:buChar char="•"/>
                        <a:tabLst/>
                      </a:pPr>
                      <a:r>
                        <a:rPr lang="de-DE" sz="1100" b="0" i="0" u="none" strike="noStrike" kern="1200" spc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 Unicode MS" pitchFamily="2"/>
                          <a:cs typeface="Arial" pitchFamily="2"/>
                        </a:rPr>
                        <a:t>Hilfe bei gesundheitlichen, psychischen u. sozialen Problemen</a:t>
                      </a:r>
                    </a:p>
                    <a:p>
                      <a:pPr marL="93663" marR="0" lvl="0" indent="-93663" algn="l" rtl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D205"/>
                        </a:buClr>
                        <a:buSzPct val="100000"/>
                        <a:buFont typeface="Arial" pitchFamily="34" charset="0"/>
                        <a:buChar char="•"/>
                        <a:tabLst/>
                      </a:pPr>
                      <a:r>
                        <a:rPr lang="de-DE" sz="1100" b="0" i="0" u="none" strike="noStrike" kern="1200" spc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 Unicode MS" pitchFamily="2"/>
                          <a:cs typeface="Arial" pitchFamily="2"/>
                        </a:rPr>
                        <a:t>Beratungsangebote durch hauptamtliche Sozial-/Mitarbeiterberatung und/oder nebenamtlichen Suchthelfern oder Ansprechpersonen</a:t>
                      </a:r>
                    </a:p>
                    <a:p>
                      <a:pPr marL="93663" marR="0" lvl="0" indent="-93663" algn="l" rtl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D205"/>
                        </a:buClr>
                        <a:buSzPct val="100000"/>
                        <a:buFont typeface="Arial" pitchFamily="34" charset="0"/>
                        <a:buChar char="•"/>
                        <a:tabLst/>
                      </a:pPr>
                      <a:r>
                        <a:rPr lang="de-DE" sz="1100" b="0" i="0" u="none" strike="noStrike" kern="1200" spc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 Unicode MS" pitchFamily="2"/>
                          <a:cs typeface="Arial" pitchFamily="2"/>
                        </a:rPr>
                        <a:t>Beratung u. Unterstützung von Vorgesetzen u. Umfeld</a:t>
                      </a:r>
                    </a:p>
                    <a:p>
                      <a:pPr marL="93663" marR="0" lvl="0" indent="-93663" algn="l" rtl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D205"/>
                        </a:buClr>
                        <a:buSzPct val="100000"/>
                        <a:buFont typeface="Arial" pitchFamily="34" charset="0"/>
                        <a:buChar char="•"/>
                        <a:tabLst/>
                      </a:pPr>
                      <a:r>
                        <a:rPr lang="de-DE" sz="1100" b="0" i="0" u="none" strike="noStrike" kern="1200" spc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 Unicode MS" pitchFamily="2"/>
                          <a:cs typeface="Arial" pitchFamily="2"/>
                        </a:rPr>
                        <a:t>Fallbegleitung, -abstimmung, Case-Management</a:t>
                      </a:r>
                    </a:p>
                    <a:p>
                      <a:pPr marL="93663" marR="0" lvl="0" indent="-93663" algn="l" rtl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D205"/>
                        </a:buClr>
                        <a:buSzPct val="100000"/>
                        <a:buFont typeface="Arial" pitchFamily="34" charset="0"/>
                        <a:buChar char="•"/>
                        <a:tabLst/>
                      </a:pPr>
                      <a:r>
                        <a:rPr lang="de-DE" sz="1100" b="0" i="0" u="none" strike="noStrike" kern="1200" spc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 Unicode MS" pitchFamily="2"/>
                          <a:cs typeface="Arial" pitchFamily="2"/>
                        </a:rPr>
                        <a:t>Wiedereingliederung, Rückfallprävention</a:t>
                      </a:r>
                    </a:p>
                    <a:p>
                      <a:pPr marL="93663" marR="0" lvl="0" indent="-93663" algn="l" rtl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D205"/>
                        </a:buClr>
                        <a:buSzPct val="100000"/>
                        <a:buFont typeface="Arial" pitchFamily="34" charset="0"/>
                        <a:buChar char="•"/>
                        <a:tabLst/>
                      </a:pPr>
                      <a:r>
                        <a:rPr lang="de-DE" sz="1100" b="0" i="0" u="none" strike="noStrike" kern="1200" spc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 Unicode MS" pitchFamily="2"/>
                          <a:cs typeface="Arial" pitchFamily="2"/>
                        </a:rPr>
                        <a:t>…</a:t>
                      </a:r>
                    </a:p>
                  </a:txBody>
                  <a:tcPr marL="74555" marR="74555" marT="37278" marB="37278">
                    <a:lnL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D205"/>
                        </a:buClr>
                        <a:buSzPct val="100000"/>
                        <a:buFont typeface="Arial" pitchFamily="34" charset="0"/>
                        <a:buChar char="•"/>
                        <a:tabLst/>
                      </a:pPr>
                      <a:endParaRPr lang="de-DE" sz="1100" b="0" i="0" u="none" strike="noStrike" kern="1200" spc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Arial Unicode MS" pitchFamily="2"/>
                        <a:cs typeface="Arial" pitchFamily="2"/>
                      </a:endParaRPr>
                    </a:p>
                    <a:p>
                      <a:pPr marL="93663" marR="0" lvl="0" indent="-93663" algn="l" rtl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D205"/>
                        </a:buClr>
                        <a:buSzPct val="100000"/>
                        <a:buFont typeface="Arial" pitchFamily="34" charset="0"/>
                        <a:buChar char="•"/>
                        <a:tabLst/>
                      </a:pPr>
                      <a:r>
                        <a:rPr lang="de-DE" sz="1100" b="0" i="0" u="none" strike="noStrike" kern="1200" spc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 Unicode MS" pitchFamily="2"/>
                          <a:cs typeface="Arial" pitchFamily="2"/>
                        </a:rPr>
                        <a:t>Information, Aktionstage u. Seminare</a:t>
                      </a:r>
                    </a:p>
                    <a:p>
                      <a:pPr marL="93663" marR="0" lvl="0" indent="-93663" algn="l" rtl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D205"/>
                        </a:buClr>
                        <a:buSzPct val="100000"/>
                        <a:buFont typeface="Arial" pitchFamily="34" charset="0"/>
                        <a:buChar char="•"/>
                        <a:tabLst/>
                      </a:pPr>
                      <a:r>
                        <a:rPr lang="de-DE" sz="1100" b="0" i="0" u="none" strike="noStrike" kern="1200" spc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 Unicode MS" pitchFamily="2"/>
                          <a:cs typeface="Arial" pitchFamily="2"/>
                        </a:rPr>
                        <a:t>Angebote zur Konsumsenkung (z.B. Nichtraucherkurse)</a:t>
                      </a:r>
                    </a:p>
                    <a:p>
                      <a:pPr marL="93663" marR="0" lvl="0" indent="-93663" algn="l" rtl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D205"/>
                        </a:buClr>
                        <a:buSzPct val="100000"/>
                        <a:buFont typeface="Arial" pitchFamily="34" charset="0"/>
                        <a:buChar char="•"/>
                        <a:tabLst/>
                      </a:pPr>
                      <a:r>
                        <a:rPr lang="de-DE" sz="1100" b="0" i="0" u="none" strike="noStrike" kern="1200" spc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 Unicode MS" pitchFamily="2"/>
                          <a:cs typeface="Arial" pitchFamily="2"/>
                        </a:rPr>
                        <a:t>gesundheitsbewusstes Verhalten fördern – riskantes Verhalten abbauen (z.B. Punktnüchternheit)</a:t>
                      </a:r>
                    </a:p>
                    <a:p>
                      <a:pPr marL="93663" marR="0" lvl="0" indent="-93663" algn="l" rtl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D205"/>
                        </a:buClr>
                        <a:buSzPct val="100000"/>
                        <a:buFont typeface="Arial" pitchFamily="34" charset="0"/>
                        <a:buChar char="•"/>
                        <a:tabLst/>
                      </a:pPr>
                      <a:r>
                        <a:rPr lang="de-DE" sz="1100" b="0" i="0" u="none" strike="noStrike" kern="1200" spc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 Unicode MS" pitchFamily="2"/>
                          <a:cs typeface="Arial" pitchFamily="2"/>
                        </a:rPr>
                        <a:t>soziales Kompetenzen u. persönliche Stärken entwickeln</a:t>
                      </a:r>
                    </a:p>
                    <a:p>
                      <a:pPr marL="93663" marR="0" lvl="0" indent="-93663" algn="l" rtl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D205"/>
                        </a:buClr>
                        <a:buSzPct val="100000"/>
                        <a:buFont typeface="Arial" pitchFamily="34" charset="0"/>
                        <a:buChar char="•"/>
                        <a:tabLst/>
                      </a:pPr>
                      <a:r>
                        <a:rPr lang="de-DE" sz="1100" b="0" i="0" u="none" strike="noStrike" kern="1200" spc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 Unicode MS" pitchFamily="2"/>
                          <a:cs typeface="Arial" pitchFamily="2"/>
                        </a:rPr>
                        <a:t>Verbessrung der Arbeitsbedingungen u. des Betriebsklimas</a:t>
                      </a:r>
                    </a:p>
                    <a:p>
                      <a:pPr marL="93663" marR="0" lvl="0" indent="-93663" algn="l" rtl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D205"/>
                        </a:buClr>
                        <a:buSzPct val="100000"/>
                        <a:buFont typeface="Arial" pitchFamily="34" charset="0"/>
                        <a:buChar char="•"/>
                        <a:tabLst/>
                      </a:pPr>
                      <a:r>
                        <a:rPr lang="de-DE" sz="1100" b="0" i="0" u="none" strike="noStrike" kern="1200" spc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 Unicode MS" pitchFamily="2"/>
                          <a:cs typeface="Arial" pitchFamily="2"/>
                        </a:rPr>
                        <a:t>Schaffung einer Kultur der sozialen Unterstützung im Betrieb</a:t>
                      </a:r>
                    </a:p>
                    <a:p>
                      <a:pPr marL="93663" marR="0" lvl="0" indent="-93663" algn="l" rtl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D205"/>
                        </a:buClr>
                        <a:buSzPct val="100000"/>
                        <a:buFont typeface="Arial" pitchFamily="34" charset="0"/>
                        <a:buChar char="•"/>
                        <a:tabLst/>
                      </a:pPr>
                      <a:r>
                        <a:rPr lang="de-DE" sz="1100" b="0" i="0" u="none" strike="noStrike" kern="1200" spc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 Unicode MS" pitchFamily="2"/>
                          <a:cs typeface="Arial" pitchFamily="2"/>
                        </a:rPr>
                        <a:t>Verfügbarkeit von Suchtmitteln einschränken</a:t>
                      </a:r>
                    </a:p>
                    <a:p>
                      <a:pPr marL="93663" marR="0" lvl="0" indent="-93663" algn="l" rtl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D205"/>
                        </a:buClr>
                        <a:buSzPct val="100000"/>
                        <a:buFont typeface="Arial" pitchFamily="34" charset="0"/>
                        <a:buChar char="•"/>
                        <a:tabLst/>
                      </a:pPr>
                      <a:r>
                        <a:rPr lang="de-DE" sz="1100" b="0" i="0" u="none" strike="noStrike" kern="1200" spc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 Unicode MS" pitchFamily="2"/>
                          <a:cs typeface="Arial" pitchFamily="2"/>
                        </a:rPr>
                        <a:t>…</a:t>
                      </a:r>
                    </a:p>
                  </a:txBody>
                  <a:tcPr marL="74555" marR="74555" marT="37278" marB="37278">
                    <a:lnL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D205"/>
                        </a:buClr>
                        <a:buSzPct val="100000"/>
                        <a:buFont typeface="Arial" pitchFamily="34" charset="0"/>
                        <a:buChar char="•"/>
                        <a:tabLst/>
                      </a:pPr>
                      <a:endParaRPr lang="de-DE" sz="1100" b="0" i="0" u="none" strike="noStrike" kern="1200" spc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Arial Unicode MS" pitchFamily="2"/>
                        <a:cs typeface="Arial" pitchFamily="2"/>
                      </a:endParaRPr>
                    </a:p>
                    <a:p>
                      <a:pPr marL="93663" marR="0" lvl="0" indent="-93663" algn="l" rtl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D205"/>
                        </a:buClr>
                        <a:buSzPct val="100000"/>
                        <a:buFont typeface="Arial" pitchFamily="34" charset="0"/>
                        <a:buChar char="•"/>
                        <a:tabLst/>
                      </a:pPr>
                      <a:r>
                        <a:rPr lang="de-DE" sz="1100" b="0" i="0" u="none" strike="noStrike" kern="1200" spc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 Unicode MS" pitchFamily="2"/>
                          <a:cs typeface="Arial" pitchFamily="2"/>
                        </a:rPr>
                        <a:t>Koordination u. Dokumentation der Maßnahmen durch Programmverantwortliche</a:t>
                      </a:r>
                    </a:p>
                    <a:p>
                      <a:pPr marL="93663" marR="0" lvl="0" indent="-93663" algn="l" rtl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D205"/>
                        </a:buClr>
                        <a:buSzPct val="100000"/>
                        <a:buFont typeface="Arial" pitchFamily="34" charset="0"/>
                        <a:buChar char="•"/>
                        <a:tabLst/>
                      </a:pPr>
                      <a:r>
                        <a:rPr lang="de-DE" sz="1100" b="0" i="0" u="none" strike="noStrike" kern="1200" spc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 Unicode MS" pitchFamily="2"/>
                          <a:cs typeface="Arial" pitchFamily="2"/>
                        </a:rPr>
                        <a:t>Qualitätssicherung, Evaluation u. Weiterentwicklung des Suchtpräventions-programmes</a:t>
                      </a:r>
                    </a:p>
                    <a:p>
                      <a:pPr marL="93663" marR="0" lvl="0" indent="-93663" algn="l" rtl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D205"/>
                        </a:buClr>
                        <a:buSzPct val="100000"/>
                        <a:buFont typeface="Arial" pitchFamily="34" charset="0"/>
                        <a:buChar char="•"/>
                        <a:tabLst/>
                      </a:pPr>
                      <a:r>
                        <a:rPr lang="de-DE" sz="1100" b="0" i="0" u="none" strike="noStrike" kern="1200" spc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 Unicode MS" pitchFamily="2"/>
                          <a:cs typeface="Arial" pitchFamily="2"/>
                        </a:rPr>
                        <a:t>Einbindung in bestehen Managementstrategien (Personal-, Gesundheits-, Qualitätsmanagement)</a:t>
                      </a:r>
                    </a:p>
                    <a:p>
                      <a:pPr marL="93663" marR="0" lvl="0" indent="-93663" algn="l" rtl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D205"/>
                        </a:buClr>
                        <a:buSzPct val="100000"/>
                        <a:buFont typeface="Arial" pitchFamily="34" charset="0"/>
                        <a:buChar char="•"/>
                        <a:tabLst/>
                      </a:pPr>
                      <a:r>
                        <a:rPr lang="de-DE" sz="1100" b="0" i="0" u="none" strike="noStrike" kern="1200" spc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 Unicode MS" pitchFamily="2"/>
                          <a:cs typeface="Arial" pitchFamily="2"/>
                        </a:rPr>
                        <a:t>innerbetriebliches Marketing</a:t>
                      </a:r>
                    </a:p>
                    <a:p>
                      <a:pPr marL="93663" marR="0" lvl="0" indent="-93663" algn="l" rtl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D205"/>
                        </a:buClr>
                        <a:buSzPct val="100000"/>
                        <a:buFont typeface="Arial" pitchFamily="34" charset="0"/>
                        <a:buChar char="•"/>
                        <a:tabLst/>
                      </a:pPr>
                      <a:r>
                        <a:rPr lang="de-DE" sz="1100" b="0" i="0" u="none" strike="noStrike" kern="1200" spc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 Unicode MS" pitchFamily="2"/>
                          <a:cs typeface="Arial" pitchFamily="2"/>
                        </a:rPr>
                        <a:t>Öffentlichkeitsarbeit in der Region u. in Fachkreisen</a:t>
                      </a:r>
                    </a:p>
                    <a:p>
                      <a:pPr marL="93663" marR="0" lvl="0" indent="-93663" algn="l" rtl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D205"/>
                        </a:buClr>
                        <a:buSzPct val="100000"/>
                        <a:buFont typeface="Arial" pitchFamily="34" charset="0"/>
                        <a:buChar char="•"/>
                        <a:tabLst/>
                      </a:pPr>
                      <a:r>
                        <a:rPr lang="de-DE" sz="1100" b="0" i="0" u="none" strike="noStrike" kern="1200" spc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 Unicode MS" pitchFamily="2"/>
                          <a:cs typeface="Arial" pitchFamily="2"/>
                        </a:rPr>
                        <a:t>Teilnahme an Netzwerken</a:t>
                      </a:r>
                    </a:p>
                    <a:p>
                      <a:pPr marL="93663" marR="0" lvl="0" indent="-93663" algn="l" rtl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DD205"/>
                        </a:buClr>
                        <a:buSzPct val="100000"/>
                        <a:buFont typeface="Arial" pitchFamily="34" charset="0"/>
                        <a:buChar char="•"/>
                        <a:tabLst/>
                      </a:pPr>
                      <a:r>
                        <a:rPr lang="de-DE" sz="1100" b="0" i="0" u="none" strike="noStrike" kern="1200" spc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Arial Unicode MS" pitchFamily="2"/>
                          <a:cs typeface="Arial" pitchFamily="2"/>
                        </a:rPr>
                        <a:t>…</a:t>
                      </a:r>
                      <a:endParaRPr lang="de-DE" sz="11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</a:endParaRPr>
                    </a:p>
                  </a:txBody>
                  <a:tcPr marL="74555" marR="74555" marT="37278" marB="37278">
                    <a:lnL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DD2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Untertitel 2"/>
          <p:cNvSpPr txBox="1">
            <a:spLocks/>
          </p:cNvSpPr>
          <p:nvPr/>
        </p:nvSpPr>
        <p:spPr>
          <a:xfrm>
            <a:off x="467073" y="6313488"/>
            <a:ext cx="1944687" cy="21113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rgbClr val="918F90"/>
                </a:solidFill>
              </a:rPr>
              <a:t>Quelle : DHS 2005, S. 28</a:t>
            </a:r>
          </a:p>
        </p:txBody>
      </p:sp>
    </p:spTree>
    <p:extLst>
      <p:ext uri="{BB962C8B-B14F-4D97-AF65-F5344CB8AC3E}">
        <p14:creationId xmlns:p14="http://schemas.microsoft.com/office/powerpoint/2010/main" val="41681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11560" y="2204864"/>
            <a:ext cx="7969440" cy="3024336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Sucht ist ein unabweisbares Verlangen nach einem bestimmten Erlebniszustand</a:t>
            </a:r>
            <a:r>
              <a:rPr lang="de-DE" dirty="0" smtClean="0"/>
              <a:t>.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Diesem Verlangen werden die Kräfte des Verstandes untergeordnet</a:t>
            </a:r>
            <a:r>
              <a:rPr lang="de-DE" dirty="0" smtClean="0"/>
              <a:t>.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Es beeinträchtigt die freie Entfaltung einer Persönlichkeit und zerstört die sozialen Beziehungen und die sozialen Chancen eines Individuums.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DE" dirty="0"/>
              <a:t>Definition „Sucht“</a:t>
            </a:r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395288" y="6313488"/>
            <a:ext cx="1944687" cy="21113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 smtClean="0">
                <a:solidFill>
                  <a:srgbClr val="918F90"/>
                </a:solidFill>
              </a:rPr>
              <a:t>Quelle: </a:t>
            </a:r>
            <a:r>
              <a:rPr lang="de-DE" sz="900" dirty="0">
                <a:solidFill>
                  <a:srgbClr val="918F90"/>
                </a:solidFill>
              </a:rPr>
              <a:t>DHS 1985, S. 20</a:t>
            </a:r>
          </a:p>
        </p:txBody>
      </p:sp>
    </p:spTree>
    <p:extLst>
      <p:ext uri="{BB962C8B-B14F-4D97-AF65-F5344CB8AC3E}">
        <p14:creationId xmlns:p14="http://schemas.microsoft.com/office/powerpoint/2010/main" val="156142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784976" cy="1008112"/>
          </a:xfrm>
        </p:spPr>
        <p:txBody>
          <a:bodyPr/>
          <a:lstStyle/>
          <a:p>
            <a:r>
              <a:rPr lang="de-DE" sz="3500" dirty="0"/>
              <a:t>Betriebs-/Dienstvereinbarung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hangingPunct="1"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de-DE" sz="18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Geltungsbereich</a:t>
            </a:r>
          </a:p>
          <a:p>
            <a:pPr hangingPunct="1"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de-DE" sz="18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Ziel der Betriebs- bzw. Dienstvereinbarung</a:t>
            </a:r>
          </a:p>
          <a:p>
            <a:pPr hangingPunct="1"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de-DE" sz="18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Aufklärung</a:t>
            </a:r>
          </a:p>
          <a:p>
            <a:pPr hangingPunct="1"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de-DE" sz="18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Betrieblicher Umgang mit Suchtmitteln</a:t>
            </a:r>
          </a:p>
          <a:p>
            <a:pPr hangingPunct="1"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de-DE" sz="18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Beseitigung konsumfördernder Bedingungen</a:t>
            </a:r>
          </a:p>
          <a:p>
            <a:pPr hangingPunct="1"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de-DE" sz="18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Aufklärung und Information der Beschäftigten</a:t>
            </a:r>
          </a:p>
          <a:p>
            <a:pPr hangingPunct="1"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de-DE" sz="18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Schulungsmaßnahmen für Vorgesetzte</a:t>
            </a:r>
          </a:p>
          <a:p>
            <a:pPr hangingPunct="1"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de-DE" sz="18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Maßnahmen und Hilfsangebote für Beschäftigte </a:t>
            </a:r>
            <a:br>
              <a:rPr lang="de-DE" sz="18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</a:br>
            <a:r>
              <a:rPr lang="de-DE" sz="18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mit Suchtmittelproblemen</a:t>
            </a:r>
          </a:p>
          <a:p>
            <a:pPr hangingPunct="1"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de-DE" sz="18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Umgang mit Rückfall gefährdeten und rückfällig gewordenen Mitarbeitern</a:t>
            </a:r>
          </a:p>
          <a:p>
            <a:pPr hangingPunct="1"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de-DE" sz="18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Wiedereingliederung nach erfolgter Behandlung</a:t>
            </a:r>
          </a:p>
          <a:p>
            <a:pPr hangingPunct="1"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de-DE" sz="18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Schweigepflicht</a:t>
            </a:r>
          </a:p>
          <a:p>
            <a:pPr hangingPunct="1"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de-DE" sz="1800" dirty="0" smtClean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Geltungsdauer</a:t>
            </a:r>
            <a:endParaRPr lang="de-DE" sz="1800" dirty="0">
              <a:solidFill>
                <a:srgbClr val="7F7F7F"/>
              </a:solidFill>
              <a:latin typeface="+mj-lt"/>
              <a:ea typeface="Arial Unicode MS" pitchFamily="2"/>
              <a:cs typeface="Arial" pitchFamily="2"/>
            </a:endParaRPr>
          </a:p>
        </p:txBody>
      </p:sp>
      <p:sp>
        <p:nvSpPr>
          <p:cNvPr id="4" name="Abgerundetes Rechteck 4"/>
          <p:cNvSpPr/>
          <p:nvPr/>
        </p:nvSpPr>
        <p:spPr>
          <a:xfrm>
            <a:off x="5364088" y="1773360"/>
            <a:ext cx="3470312" cy="1800360"/>
          </a:xfrm>
          <a:prstGeom prst="rect">
            <a:avLst/>
          </a:prstGeom>
          <a:solidFill>
            <a:srgbClr val="FDD205"/>
          </a:solidFill>
          <a:ln w="12700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anchor="ctr" anchorCtr="0" compatLnSpc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1" i="0" u="none" strike="noStrike" kern="1200" spc="0" baseline="0" dirty="0">
                <a:ln>
                  <a:noFill/>
                </a:ln>
                <a:solidFill>
                  <a:srgbClr val="7F7F7F"/>
                </a:solidFill>
                <a:latin typeface="+mj-lt"/>
                <a:ea typeface="Arial Unicode MS" pitchFamily="34"/>
                <a:cs typeface="Arial" pitchFamily="34"/>
              </a:rPr>
              <a:t>Eine Betriebs- und </a:t>
            </a:r>
            <a:r>
              <a:rPr lang="de-DE" sz="1600" b="1" i="0" u="none" strike="noStrike" kern="1200" spc="0" baseline="0" dirty="0" err="1">
                <a:ln>
                  <a:noFill/>
                </a:ln>
                <a:solidFill>
                  <a:srgbClr val="7F7F7F"/>
                </a:solidFill>
                <a:latin typeface="+mj-lt"/>
                <a:ea typeface="Arial Unicode MS" pitchFamily="34"/>
                <a:cs typeface="Arial" pitchFamily="34"/>
              </a:rPr>
              <a:t>Dienstver-einbarung</a:t>
            </a:r>
            <a:r>
              <a:rPr lang="de-DE" sz="1600" b="1" i="0" u="none" strike="noStrike" kern="1200" spc="0" baseline="0" dirty="0">
                <a:ln>
                  <a:noFill/>
                </a:ln>
                <a:solidFill>
                  <a:srgbClr val="7F7F7F"/>
                </a:solidFill>
                <a:latin typeface="+mj-lt"/>
                <a:ea typeface="Arial Unicode MS" pitchFamily="34"/>
                <a:cs typeface="Arial" pitchFamily="34"/>
              </a:rPr>
              <a:t> stellt klare Regeln zum Umgang mit </a:t>
            </a:r>
            <a:r>
              <a:rPr lang="de-DE" sz="1600" b="1" i="0" u="none" strike="noStrike" kern="1200" spc="0" baseline="0" dirty="0" smtClean="0">
                <a:ln>
                  <a:noFill/>
                </a:ln>
                <a:solidFill>
                  <a:srgbClr val="7F7F7F"/>
                </a:solidFill>
                <a:latin typeface="+mj-lt"/>
                <a:ea typeface="Arial Unicode MS" pitchFamily="34"/>
                <a:cs typeface="Arial" pitchFamily="34"/>
              </a:rPr>
              <a:t>Suchtmittelproblemen </a:t>
            </a:r>
            <a:r>
              <a:rPr lang="de-DE" sz="1600" b="1" i="0" u="none" strike="noStrike" kern="1200" spc="0" baseline="0" dirty="0">
                <a:ln>
                  <a:noFill/>
                </a:ln>
                <a:solidFill>
                  <a:srgbClr val="7F7F7F"/>
                </a:solidFill>
                <a:latin typeface="+mj-lt"/>
                <a:ea typeface="Arial Unicode MS" pitchFamily="34"/>
                <a:cs typeface="Arial" pitchFamily="34"/>
              </a:rPr>
              <a:t>auf und ist eine verbindliche Richtlinie für alle Beteiligten</a:t>
            </a:r>
            <a:r>
              <a:rPr lang="de-DE" sz="1600" b="0" i="0" u="none" strike="noStrike" kern="1200" spc="0" baseline="0" dirty="0">
                <a:ln>
                  <a:noFill/>
                </a:ln>
                <a:solidFill>
                  <a:srgbClr val="7F7F7F"/>
                </a:solidFill>
                <a:latin typeface="Arial" pitchFamily="34"/>
                <a:ea typeface="Arial Unicode MS" pitchFamily="34"/>
                <a:cs typeface="Arial" pitchFamily="34"/>
              </a:rPr>
              <a:t>.</a:t>
            </a: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467073" y="6313488"/>
            <a:ext cx="1944687" cy="21113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 smtClean="0">
                <a:solidFill>
                  <a:srgbClr val="918F90"/>
                </a:solidFill>
              </a:rPr>
              <a:t>Quelle : </a:t>
            </a:r>
            <a:r>
              <a:rPr lang="de-DE" sz="900" dirty="0">
                <a:solidFill>
                  <a:srgbClr val="918F90"/>
                </a:solidFill>
              </a:rPr>
              <a:t>BKK Bundesverband 2011</a:t>
            </a:r>
          </a:p>
        </p:txBody>
      </p:sp>
    </p:spTree>
    <p:extLst>
      <p:ext uri="{BB962C8B-B14F-4D97-AF65-F5344CB8AC3E}">
        <p14:creationId xmlns:p14="http://schemas.microsoft.com/office/powerpoint/2010/main" val="54561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8784976" cy="1008112"/>
          </a:xfrm>
        </p:spPr>
        <p:txBody>
          <a:bodyPr/>
          <a:lstStyle/>
          <a:p>
            <a:r>
              <a:rPr lang="de-DE" sz="3500" dirty="0"/>
              <a:t>Quellen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>
          <a:xfrm>
            <a:off x="179512" y="1556792"/>
            <a:ext cx="8784976" cy="482453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 sz="900" b="1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Adams, M. &amp; </a:t>
            </a:r>
            <a:r>
              <a:rPr lang="de-DE" sz="900" b="1" dirty="0" err="1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Effertz</a:t>
            </a:r>
            <a:r>
              <a:rPr lang="de-DE" sz="900" b="1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, T. (2009): 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" pitchFamily="34"/>
                <a:cs typeface="Arial" pitchFamily="2"/>
              </a:rPr>
              <a:t>Die Kosten des Rauchens für Gesundheitswesen und Volkswirtschaft in </a:t>
            </a:r>
            <a:r>
              <a:rPr lang="de-DE" sz="900" dirty="0" smtClean="0">
                <a:solidFill>
                  <a:srgbClr val="7F7F7F"/>
                </a:solidFill>
                <a:latin typeface="+mj-lt"/>
                <a:ea typeface="Arial" pitchFamily="34"/>
                <a:cs typeface="Arial" pitchFamily="2"/>
              </a:rPr>
              <a:t>Deutschland. </a:t>
            </a:r>
            <a:r>
              <a:rPr lang="de-DE" sz="900" dirty="0" smtClean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Heidelberg 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  <a:hlinkClick r:id="rId2"/>
              </a:rPr>
              <a:t>http://www.dkfz.de/de/tabakkontrolle/download/Publikationen/AdWfP/AdWfP_Die_Kosten_des_Rauchens.pdf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 sz="900" b="1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Adams, M. &amp; </a:t>
            </a:r>
            <a:r>
              <a:rPr lang="de-DE" sz="900" b="1" dirty="0" err="1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Effertz</a:t>
            </a:r>
            <a:r>
              <a:rPr lang="de-DE" sz="900" b="1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, T. (2011): 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Die volkswirtschaftlichen Kosten des Alkohol- und Nikotinkonsums. In: Singer, M. V.; </a:t>
            </a:r>
            <a:r>
              <a:rPr lang="de-DE" sz="900" dirty="0" smtClean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 </a:t>
            </a:r>
            <a:r>
              <a:rPr lang="de-DE" sz="900" dirty="0" err="1" smtClean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Batra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, A.; Mann, K. (Hrsg.): Alkohol, Tabak und Folgeerkrankungen. Stuttgart: </a:t>
            </a:r>
            <a:r>
              <a:rPr lang="de-DE" sz="900" dirty="0" smtClean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Thieme  </a:t>
            </a:r>
            <a:r>
              <a:rPr lang="de-DE" sz="900" dirty="0" smtClean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  <a:hlinkClick r:id="rId3"/>
              </a:rPr>
              <a:t>http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  <a:hlinkClick r:id="rId3"/>
              </a:rPr>
              <a:t>://www.dhs.de/datenfakten/alkohol.html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 sz="900" b="1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BKK Bundesverband (2011): 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" pitchFamily="34"/>
                <a:cs typeface="Arial" pitchFamily="2"/>
              </a:rPr>
              <a:t>Zwei die nicht zusammen passen: Alkohol und Arbeitswelt. Informationen für Vorgesetzte und betriebliche Entscheidungsträger. Essen / Sie finden diese Broschüre hier im Portal unter den angebotenen Praxishilfen.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 sz="900" b="1" dirty="0" err="1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BzgA</a:t>
            </a:r>
            <a:r>
              <a:rPr lang="de-DE" sz="900" b="1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 (Bundeszentrale für gesundheitliche Aufklärung):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 Kampagne „rauchfrei!“. </a:t>
            </a:r>
            <a:r>
              <a:rPr lang="de-DE" sz="900" dirty="0" smtClean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  <a:hlinkClick r:id="rId4"/>
              </a:rPr>
              <a:t>http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  <a:hlinkClick r:id="rId4"/>
              </a:rPr>
              <a:t>://www.krebsgesellschaft.de/rauchen_datenzahlenfakten,1050.html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 sz="900" b="1" dirty="0" err="1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BzgA</a:t>
            </a:r>
            <a:r>
              <a:rPr lang="de-DE" sz="900" b="1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 (Bundeszentrale für gesundheitliche Aufklärung) (2008): 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Rauchfrei am Arbeitsplatz - Ein Leitfaden für Betriebe. Köln 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  <a:hlinkClick r:id="rId5"/>
              </a:rPr>
              <a:t>http://www.bzga.de/botmed_31040000.html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 sz="900" b="1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Deutsches Krebsforschungszentrum (</a:t>
            </a:r>
            <a:r>
              <a:rPr lang="de-DE" sz="900" b="1" dirty="0" err="1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dkfz</a:t>
            </a:r>
            <a:r>
              <a:rPr lang="de-DE" sz="900" b="1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):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 Wissenswertes zum Rauchen. Online: 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  <a:hlinkClick r:id="rId6"/>
              </a:rPr>
              <a:t>http://www.dkfz.de/de/rauchertelefon/Wissenswertes_zum_Rauchen.html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 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 (Stand: 11.10.2011)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 sz="900" b="1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Deutsche Krebsgesellschaft: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 Rauchen - Zahlen und Fakten. Online: 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  <a:hlinkClick r:id="rId7"/>
              </a:rPr>
              <a:t>http://www.krebsgesellschaft.de/rauchen_rauchenundgesundheit,1051.html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 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(Stand: 11.06.10)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 sz="900" b="1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DHS (Deutsche Hauptstelle für Suchtfragen) (1985): 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" pitchFamily="34"/>
                <a:cs typeface="Arial" pitchFamily="2"/>
              </a:rPr>
              <a:t>Süchtiges Verhalten: Grenzen und Grauzonen im Alltag. Schriftenreihe zum Problem der Suchtgefahren. Bd. 27. Hamm: Hoheneck</a:t>
            </a:r>
          </a:p>
          <a:p>
            <a:pPr>
              <a:spcBef>
                <a:spcPts val="0"/>
              </a:spcBef>
              <a:spcAft>
                <a:spcPts val="601"/>
              </a:spcAft>
            </a:pPr>
            <a:r>
              <a:rPr lang="de-DE" sz="900" b="1" dirty="0">
                <a:solidFill>
                  <a:srgbClr val="7F7F7F"/>
                </a:solidFill>
                <a:latin typeface="+mj-lt"/>
                <a:ea typeface="Arial" pitchFamily="34"/>
                <a:cs typeface="Arial" pitchFamily="2"/>
              </a:rPr>
              <a:t>Deutsche Hauptstelle für Suchtfragen (DHS) (2013):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" pitchFamily="34"/>
                <a:cs typeface="Arial" pitchFamily="2"/>
              </a:rPr>
              <a:t> Tabakabhängigkeit. Suchtmedizinische Reihe. Bd.2.   </a:t>
            </a:r>
            <a:r>
              <a:rPr lang="de-DE" sz="900" u="sng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PDF</a:t>
            </a:r>
            <a:r>
              <a:rPr lang="en-US" sz="900" u="sng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-Download: 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  <a:hlinkClick r:id="rId8"/>
              </a:rPr>
              <a:t>http://www.dhs.de/fileadmin/user_upload/pdf/Broschueren/Suchtmed_Reihe_2_Tabak.pdf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 sz="900" b="1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DHS (Deutsche Hauptstelle für Suchtgefahren) (</a:t>
            </a:r>
            <a:r>
              <a:rPr lang="de-DE" sz="900" b="1" dirty="0" err="1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Hg</a:t>
            </a:r>
            <a:r>
              <a:rPr lang="de-DE" sz="900" b="1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.) (2005): 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Standards der Alkohol-, Tabak, Drogen- und Medikamentenprävention in deutschen Unternehmen und Verwaltungen. Hamm PDF-Download: 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  <a:hlinkClick r:id="rId9"/>
              </a:rPr>
              <a:t>http://www.dhs.de/fileadmin/user_upload/pdf/Arbeitsfeld_Arbeitsplatz/Expertise_Standard_betriebliche_Suchtpraevention_2005.pdf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 sz="900" b="1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DHS /Deutsche Hauptstelle für Suchtfragen) (2015): 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Jahrbuch </a:t>
            </a:r>
            <a:r>
              <a:rPr lang="de-DE" sz="900" dirty="0" err="1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Sucht.</a:t>
            </a:r>
            <a:r>
              <a:rPr lang="de-DE" sz="900" dirty="0" err="1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  <a:hlinkClick r:id="rId10"/>
              </a:rPr>
              <a:t>http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  <a:hlinkClick r:id="rId10"/>
              </a:rPr>
              <a:t>://www.dhs.de/publikationen/jahrbuch-sucht.html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900" b="1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Deutschen Hauptstelle für Suchtfragen (DHS) (2003):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 Alkoholabhängigkeit. Suchtmedizinische Reihe, Band 1. Hamm </a:t>
            </a:r>
            <a:r>
              <a:rPr lang="de-DE" sz="900" dirty="0" smtClean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PDF-Download: </a:t>
            </a:r>
            <a:r>
              <a:rPr lang="de-DE" sz="900" dirty="0" smtClean="0">
                <a:solidFill>
                  <a:srgbClr val="7F7F7F"/>
                </a:solidFill>
                <a:latin typeface="+mj-lt"/>
                <a:ea typeface="Arial" pitchFamily="34"/>
                <a:cs typeface="Arial" pitchFamily="2"/>
                <a:hlinkClick r:id="rId11"/>
              </a:rPr>
              <a:t>http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" pitchFamily="34"/>
                <a:cs typeface="Arial" pitchFamily="2"/>
                <a:hlinkClick r:id="rId11"/>
              </a:rPr>
              <a:t>://www.dhs.de/fileadmin/user_upload/pdf/daten_fakten_alkohol/a20055-brosch-alkoholabhaengigkeit.pdf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 sz="900" b="1" dirty="0" smtClean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Die </a:t>
            </a:r>
            <a:r>
              <a:rPr lang="de-DE" sz="900" b="1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Drogenbeauftragte der Bundesregierung (2011): 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Drogen- und Suchtbericht. Berlin. 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  <a:hlinkClick r:id="rId12"/>
              </a:rPr>
              <a:t>http://drogenbeauftragte.de/presse/pressemitteilungen/2011-02/drogen-und-suchtbericht-2011.html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 sz="900" b="1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Die Drogenbeauftragte der Bundesregierung Bundesministerium für Gesundheit (2013): 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Drogen- und Suchtbericht. Berlin. 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  <a:hlinkClick r:id="rId13"/>
              </a:rPr>
              <a:t>http://drogenbeauftragte.de/fileadmin/dateien-dba/Service/Publikationen/BMG_Drogen-_und_Suchtbericht_2013_WEB_Gesamt.pdf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 sz="900" b="1" dirty="0" err="1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Faßmann</a:t>
            </a:r>
            <a:r>
              <a:rPr lang="de-DE" sz="900" b="1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, H. &amp; </a:t>
            </a:r>
            <a:r>
              <a:rPr lang="de-DE" sz="900" b="1" dirty="0" err="1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Emmert</a:t>
            </a:r>
            <a:r>
              <a:rPr lang="de-DE" sz="900" b="1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, M. (2010): 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Betriebliches Eingliederungsmanagement – Anreizmöglichkeiten und ökonomische Nutzbewertung. Nürnberg PDF-Download: 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  <a:hlinkClick r:id="rId14"/>
              </a:rPr>
              <a:t>http://www.ifes.uni-erlangen.de/pub/pdf/m_2_2010.pdf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 sz="900" b="1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Gaertner, B. et al. (2014): 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" pitchFamily="34"/>
                <a:cs typeface="Arial" pitchFamily="2"/>
              </a:rPr>
              <a:t>Alkohol - Zahlen und Fakten zum Konsum. In: Deutsche Hauptstelle für Suchtfragen (Hrsg.): Jahrbuch Sucht 2014. Lengerich: </a:t>
            </a:r>
            <a:r>
              <a:rPr lang="de-DE" sz="900" dirty="0" err="1">
                <a:solidFill>
                  <a:srgbClr val="7F7F7F"/>
                </a:solidFill>
                <a:latin typeface="+mj-lt"/>
                <a:ea typeface="Arial" pitchFamily="34"/>
                <a:cs typeface="Arial" pitchFamily="2"/>
              </a:rPr>
              <a:t>Pabst</a:t>
            </a:r>
            <a:r>
              <a:rPr lang="de-DE" sz="900" dirty="0" smtClean="0">
                <a:solidFill>
                  <a:srgbClr val="7F7F7F"/>
                </a:solidFill>
                <a:latin typeface="+mj-lt"/>
                <a:ea typeface="Arial" pitchFamily="34"/>
                <a:cs typeface="Arial" pitchFamily="2"/>
              </a:rPr>
              <a:t>.</a:t>
            </a:r>
            <a:endParaRPr lang="de-DE" sz="900" dirty="0">
              <a:solidFill>
                <a:srgbClr val="7F7F7F"/>
              </a:solidFill>
              <a:latin typeface="+mj-lt"/>
              <a:ea typeface="Arial" pitchFamily="34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2516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8784976" cy="1008112"/>
          </a:xfrm>
        </p:spPr>
        <p:txBody>
          <a:bodyPr/>
          <a:lstStyle/>
          <a:p>
            <a:r>
              <a:rPr lang="de-DE" sz="3500" dirty="0"/>
              <a:t>Quellen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>
          <a:xfrm>
            <a:off x="179512" y="1556792"/>
            <a:ext cx="8784976" cy="482453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de-DE" sz="900" b="1" dirty="0" smtClean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GKV Spitzenverband (</a:t>
            </a:r>
            <a:r>
              <a:rPr lang="de-DE" sz="900" b="1" dirty="0" err="1" smtClean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Hg</a:t>
            </a:r>
            <a:r>
              <a:rPr lang="de-DE" sz="900" b="1" dirty="0" smtClean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.) (2014): Leitfaden Prävention - Gemeinsame und einheitliche Handlungsfelder und -kriterien der Spitzenverbände der Krankenkassen zur Umsetzung von §§ 20 und 20a. Berlin: </a:t>
            </a:r>
            <a:r>
              <a:rPr lang="de-DE" sz="900" b="1" dirty="0" smtClean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  <a:hlinkClick r:id="rId2"/>
              </a:rPr>
              <a:t>https://www.gkv-spitzenverband.de/krankenversicherung/praevention_selbsthilfe_beratung/praevention_und_betriebliche_gesundheitsfoerderung/leitfaden_praevention/leitfaden_praevention.jsp</a:t>
            </a:r>
            <a:r>
              <a:rPr lang="de-DE" sz="900" b="1" dirty="0" smtClean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 </a:t>
            </a:r>
          </a:p>
          <a:p>
            <a:pPr lvl="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DE" sz="900" b="1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IG Metall (</a:t>
            </a:r>
            <a:r>
              <a:rPr lang="de-DE" sz="900" b="1" dirty="0" err="1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Hg</a:t>
            </a:r>
            <a:r>
              <a:rPr lang="de-DE" sz="900" b="1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.) (2007): 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Betriebliche Suchtprävention und Suchthilfe – Handbuch. Frankfurt am Main: Bund Verlag 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  <a:hlinkClick r:id="rId3"/>
              </a:rPr>
              <a:t>http://www.offenburg.igm.de/news/meldung.html?id=25531</a:t>
            </a:r>
          </a:p>
          <a:p>
            <a:pPr lvl="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DE" sz="900" b="1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Institut für Therapieforschung (IFT) (2013): 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Suchthilfe in Deutschland 2012. Jahresbericht der Deutschen Suchtkrankenhilfestatistik (DSHS). München. PDF-Download: 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  <a:hlinkClick r:id="rId4"/>
              </a:rPr>
              <a:t>http://www.suchthilfestatistik.de/cms/images/dshs%20jahresbericht%202012.pdf</a:t>
            </a:r>
          </a:p>
          <a:p>
            <a:pPr lvl="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DE" sz="900" b="1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Institut für Therapieforschung (IFT) (2011): 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Behandlung und Beratung von Alkoholabhängigen. Kurzbericht Nr. 1/2011 – Deutsche Suchthilfestatistik 2009. München PDF-Download: 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  <a:hlinkClick r:id="rId5"/>
              </a:rPr>
              <a:t>http://www.suchthilfestatistik.de/Downloads/Kurzbericht_HD%20Alkohol.pdf</a:t>
            </a:r>
          </a:p>
          <a:p>
            <a:pPr lvl="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DE" sz="900" b="1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Statistisches Bundesamt (2009)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" pitchFamily="34"/>
                <a:cs typeface="Arial" pitchFamily="2"/>
              </a:rPr>
              <a:t>: Die Gesundheitsberichterstattung des Bundes. Gesundheitsschädigender Alkoholkonsum. Gesundheitsberichterstattung des Bundes. Wiesbaden.</a:t>
            </a:r>
          </a:p>
          <a:p>
            <a:pPr lvl="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DE" sz="900" b="1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Statistisches Bundesamt (2009/2010): 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Die Gesundheitsberichterstattung des Bundes. Alkoholkonsum. Gesundheitsberichterstattung des Bundes. </a:t>
            </a:r>
            <a:r>
              <a:rPr lang="de-DE" sz="900" dirty="0" smtClean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Wiesbaden.</a:t>
            </a:r>
          </a:p>
          <a:p>
            <a:pPr lvl="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DE" sz="900" b="1" dirty="0" smtClean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Robert </a:t>
            </a:r>
            <a:r>
              <a:rPr lang="de-DE" sz="900" b="1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Koch-Institut (</a:t>
            </a:r>
            <a:r>
              <a:rPr lang="de-DE" sz="900" b="1" dirty="0" err="1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Hrsg</a:t>
            </a:r>
            <a:r>
              <a:rPr lang="de-DE" sz="900" b="1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) (2012): 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" pitchFamily="34"/>
                <a:cs typeface="Arial" pitchFamily="2"/>
              </a:rPr>
              <a:t>Daten und Fakten: Ergebnisse der Studie »Gesundheit in Deutschland aktuell 2010«. Beiträge zur Gesundheitsberichterstattung des Bundes. RKI, Berlin  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PDF-Download: 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  <a:hlinkClick r:id="rId6"/>
              </a:rPr>
              <a:t>http://www.rki.de/DE/Content/Gesundheitsmonitoring/Gesundheitsberichterstattung/GBEDownloadsB/GEDA2010.pdf;jsessionid=249B19529A8DA5EB20AEF9BF913642CD.2_cid290?__blob=publicationFile</a:t>
            </a:r>
          </a:p>
          <a:p>
            <a:pPr lvl="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DE" sz="900" b="1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Robert Koch-Institut (</a:t>
            </a:r>
            <a:r>
              <a:rPr lang="de-DE" sz="900" b="1" dirty="0" err="1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Hrsg</a:t>
            </a:r>
            <a:r>
              <a:rPr lang="de-DE" sz="900" b="1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) (2013): 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" pitchFamily="34"/>
                <a:cs typeface="Arial" pitchFamily="2"/>
              </a:rPr>
              <a:t>Verbreitung des Rauchens in der Erwachsenenbevölkerung in Deutschland. Ergebnisse der Studie zur Gesundheit Erwachsener 	in Deutschland (DEGS1). Springer: Berlin/Heidelberg.</a:t>
            </a:r>
          </a:p>
          <a:p>
            <a:pPr lvl="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DE" sz="900" b="1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Statistisches Bundesamt (2014): 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Verbrauch von alkoholischen Getränken und Tabakwaren. Gliederungsmerkmale: Jahre, Deutschland, alkoholische Getränke und Tabakwaren. Gesundheitsberichterstattung des Bundes. Wiesbaden. 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  <a:hlinkClick r:id="rId7"/>
              </a:rPr>
              <a:t>http://www.gbe-bund.de/oowa921-install/servlet/oowa/aw92/dboowasys921.xwdevkit/xwd_init?gbe.isgbetol/xs_start_neu/&amp;p_aid=i&amp;p_aid=1882894&amp;nummer=306&amp;p_sprache=D&amp;p_indsp=-&amp;p_aid=14756973</a:t>
            </a:r>
          </a:p>
          <a:p>
            <a:pPr lvl="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DE" sz="900" b="1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Stauder, Chr. (2009):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 Stress am Arbeitsplatz als Ursache für psychische Störungen und Suchterkrankungen. Hamburg: </a:t>
            </a:r>
            <a:r>
              <a:rPr lang="de-DE" sz="900" dirty="0" err="1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IGELBuchvorschau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: 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  <a:hlinkClick r:id="rId8"/>
              </a:rPr>
              <a:t>http://books.google.de/books?id=GfLztVGxX2gC&amp;printsec=frontcover&amp;hl=de&amp;source=gbs_ge_summary_r&amp;cad=0#v=onepage&amp;q&amp;f=false</a:t>
            </a:r>
          </a:p>
          <a:p>
            <a:pPr lvl="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DE" sz="900" b="1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World </a:t>
            </a:r>
            <a:r>
              <a:rPr lang="de-DE" sz="900" b="1" dirty="0" err="1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Economic</a:t>
            </a:r>
            <a:r>
              <a:rPr lang="de-DE" sz="900" b="1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 Forum/PricewaterhouseCoopers </a:t>
            </a:r>
            <a:r>
              <a:rPr lang="de-DE" sz="900" b="1" dirty="0" err="1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Health</a:t>
            </a:r>
            <a:r>
              <a:rPr lang="de-DE" sz="900" b="1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 Research Institute Analysis (2007):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 Working </a:t>
            </a:r>
            <a:r>
              <a:rPr lang="de-DE" sz="900" dirty="0" err="1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towards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 </a:t>
            </a:r>
            <a:r>
              <a:rPr lang="de-DE" sz="900" dirty="0" err="1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wellness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: </a:t>
            </a:r>
            <a:r>
              <a:rPr lang="de-DE" sz="900" dirty="0" err="1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Accelerating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 </a:t>
            </a:r>
            <a:r>
              <a:rPr lang="de-DE" sz="900" dirty="0" err="1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the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 </a:t>
            </a:r>
            <a:r>
              <a:rPr lang="de-DE" sz="900" dirty="0" err="1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prevention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 </a:t>
            </a:r>
            <a:r>
              <a:rPr lang="de-DE" sz="900" dirty="0" err="1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of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 </a:t>
            </a:r>
            <a:r>
              <a:rPr lang="de-DE" sz="900" dirty="0" err="1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chronic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 </a:t>
            </a:r>
            <a:r>
              <a:rPr lang="de-DE" sz="900" dirty="0" err="1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disease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.  </a:t>
            </a:r>
            <a:r>
              <a:rPr lang="de-DE" sz="9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  <a:hlinkClick r:id="rId9"/>
              </a:rPr>
              <a:t>http://www.pwc.com/us/en/healthcare/publications/working-towards-wellness.jhtml</a:t>
            </a:r>
          </a:p>
          <a:p>
            <a:pPr marL="0" lvl="0" indent="0">
              <a:spcBef>
                <a:spcPts val="0"/>
              </a:spcBef>
              <a:spcAft>
                <a:spcPts val="300"/>
              </a:spcAft>
              <a:buNone/>
            </a:pPr>
            <a:endParaRPr lang="de-DE" sz="900" dirty="0">
              <a:solidFill>
                <a:srgbClr val="7F7F7F"/>
              </a:solidFill>
              <a:latin typeface="+mj-lt"/>
              <a:ea typeface="Arial" pitchFamily="34"/>
              <a:cs typeface="Arial" pitchFamily="2"/>
            </a:endParaRPr>
          </a:p>
          <a:p>
            <a:pPr marL="0" lv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de-DE" sz="1050" b="1" dirty="0">
                <a:solidFill>
                  <a:srgbClr val="7F7F7F"/>
                </a:solidFill>
                <a:latin typeface="+mj-lt"/>
                <a:ea typeface="Arial" pitchFamily="34"/>
                <a:cs typeface="Arial" pitchFamily="34"/>
              </a:rPr>
              <a:t>Bilder: </a:t>
            </a:r>
            <a:r>
              <a:rPr lang="de-DE" sz="1200" dirty="0">
                <a:solidFill>
                  <a:srgbClr val="7F7F7F"/>
                </a:solidFill>
                <a:latin typeface="+mj-lt"/>
                <a:ea typeface="Arial" pitchFamily="34"/>
                <a:cs typeface="Arial" pitchFamily="2"/>
              </a:rPr>
              <a:t>Die in der Präsentation verwendeten Bilder (nicht die Abbildungen) stammen aus der Bilddatenbank des Anbieters </a:t>
            </a:r>
            <a:r>
              <a:rPr lang="de-DE" sz="1200" dirty="0" err="1">
                <a:solidFill>
                  <a:srgbClr val="7F7F7F"/>
                </a:solidFill>
                <a:latin typeface="+mj-lt"/>
                <a:ea typeface="Arial" pitchFamily="34"/>
                <a:cs typeface="Arial" pitchFamily="2"/>
              </a:rPr>
              <a:t>Corbis</a:t>
            </a:r>
            <a:r>
              <a:rPr lang="de-DE" sz="1200" dirty="0">
                <a:solidFill>
                  <a:srgbClr val="7F7F7F"/>
                </a:solidFill>
                <a:latin typeface="+mj-lt"/>
                <a:ea typeface="Arial" pitchFamily="34"/>
                <a:cs typeface="Arial" pitchFamily="2"/>
              </a:rPr>
              <a:t>.</a:t>
            </a:r>
          </a:p>
          <a:p>
            <a:pPr marL="0" lv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de-DE" sz="1200" dirty="0">
                <a:solidFill>
                  <a:srgbClr val="7F7F7F"/>
                </a:solidFill>
                <a:latin typeface="+mj-lt"/>
                <a:ea typeface="Arial" pitchFamily="34"/>
                <a:cs typeface="Arial" pitchFamily="2"/>
              </a:rPr>
              <a:t>Für Betriebskrankenkassen und BKK Verbände sind die aufgelisteten Bilder zeitlich uneingeschränkt nutzbar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de-DE" sz="900" dirty="0" smtClean="0">
              <a:solidFill>
                <a:srgbClr val="7F7F7F"/>
              </a:solidFill>
              <a:latin typeface="+mj-lt"/>
              <a:ea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05550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Zahlen, Daten, Fakten …</a:t>
            </a:r>
          </a:p>
        </p:txBody>
      </p:sp>
    </p:spTree>
    <p:extLst>
      <p:ext uri="{BB962C8B-B14F-4D97-AF65-F5344CB8AC3E}">
        <p14:creationId xmlns:p14="http://schemas.microsoft.com/office/powerpoint/2010/main" val="2493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11560" y="2204864"/>
            <a:ext cx="7969440" cy="2952328"/>
          </a:xfrm>
          <a:solidFill>
            <a:schemeClr val="tx1">
              <a:lumMod val="65000"/>
              <a:lumOff val="35000"/>
              <a:alpha val="69804"/>
            </a:schemeClr>
          </a:solidFill>
        </p:spPr>
        <p:txBody>
          <a:bodyPr/>
          <a:lstStyle/>
          <a:p>
            <a:r>
              <a:rPr lang="de-DE" dirty="0">
                <a:latin typeface="+mj-lt"/>
              </a:rPr>
              <a:t>14,7 Mio. Menschen </a:t>
            </a:r>
            <a:r>
              <a:rPr lang="de-DE" dirty="0" smtClean="0">
                <a:latin typeface="+mj-lt"/>
              </a:rPr>
              <a:t>rauchen</a:t>
            </a:r>
          </a:p>
          <a:p>
            <a:pPr lvl="0"/>
            <a:r>
              <a:rPr lang="de-DE" dirty="0">
                <a:solidFill>
                  <a:srgbClr val="FFFFFF"/>
                </a:solidFill>
                <a:latin typeface="+mj-lt"/>
                <a:ea typeface="Arial Unicode MS" pitchFamily="2"/>
                <a:cs typeface="Arial" pitchFamily="34"/>
              </a:rPr>
              <a:t>1,3 Mio. Menschen sind </a:t>
            </a:r>
            <a:r>
              <a:rPr lang="de-DE" dirty="0" smtClean="0">
                <a:solidFill>
                  <a:srgbClr val="FFFFFF"/>
                </a:solidFill>
                <a:latin typeface="+mj-lt"/>
                <a:ea typeface="Arial Unicode MS" pitchFamily="2"/>
                <a:cs typeface="Arial" pitchFamily="34"/>
              </a:rPr>
              <a:t>alkoholabhängig</a:t>
            </a:r>
            <a:endParaRPr lang="de-DE" dirty="0">
              <a:solidFill>
                <a:srgbClr val="FFFFFF"/>
              </a:solidFill>
              <a:latin typeface="+mj-lt"/>
              <a:ea typeface="Arial Unicode MS" pitchFamily="2"/>
              <a:cs typeface="Arial" pitchFamily="34"/>
            </a:endParaRPr>
          </a:p>
          <a:p>
            <a:r>
              <a:rPr lang="de-DE" dirty="0">
                <a:latin typeface="+mj-lt"/>
              </a:rPr>
              <a:t>1,4 Mio. Menschen sind von Medikamenten abhängig</a:t>
            </a:r>
          </a:p>
          <a:p>
            <a:r>
              <a:rPr lang="de-DE" dirty="0">
                <a:latin typeface="+mj-lt"/>
              </a:rPr>
              <a:t>200.000 Menschen konsumieren sonstige illegale </a:t>
            </a:r>
            <a:r>
              <a:rPr lang="de-DE" dirty="0" smtClean="0">
                <a:latin typeface="+mj-lt"/>
              </a:rPr>
              <a:t>Drogen</a:t>
            </a:r>
          </a:p>
          <a:p>
            <a:pPr lvl="0"/>
            <a:r>
              <a:rPr lang="de-DE" dirty="0">
                <a:solidFill>
                  <a:srgbClr val="FFFFFF"/>
                </a:solidFill>
                <a:latin typeface="+mj-lt"/>
                <a:ea typeface="Arial Unicode MS" pitchFamily="2"/>
                <a:cs typeface="Arial" pitchFamily="34"/>
              </a:rPr>
              <a:t>ca. 250.000 Menschen gelten als </a:t>
            </a:r>
            <a:r>
              <a:rPr lang="de-DE" dirty="0" smtClean="0">
                <a:solidFill>
                  <a:srgbClr val="FFFFFF"/>
                </a:solidFill>
                <a:latin typeface="+mj-lt"/>
                <a:ea typeface="Arial Unicode MS" pitchFamily="2"/>
                <a:cs typeface="Arial" pitchFamily="34"/>
              </a:rPr>
              <a:t>glücksspiel-süchtig</a:t>
            </a:r>
          </a:p>
          <a:p>
            <a:r>
              <a:rPr lang="de-DE" dirty="0">
                <a:solidFill>
                  <a:srgbClr val="FFFFFF"/>
                </a:solidFill>
                <a:latin typeface="+mj-lt"/>
                <a:ea typeface="Arial Unicode MS" pitchFamily="2"/>
                <a:cs typeface="Arial" pitchFamily="34"/>
              </a:rPr>
              <a:t>ca. 560. 000 abhängige </a:t>
            </a:r>
            <a:r>
              <a:rPr lang="de-DE" dirty="0" smtClean="0">
                <a:solidFill>
                  <a:srgbClr val="FFFFFF"/>
                </a:solidFill>
                <a:latin typeface="+mj-lt"/>
                <a:ea typeface="Arial Unicode MS" pitchFamily="2"/>
                <a:cs typeface="Arial" pitchFamily="34"/>
              </a:rPr>
              <a:t>Internetnutzer</a:t>
            </a:r>
            <a:endParaRPr lang="de-DE" dirty="0">
              <a:solidFill>
                <a:srgbClr val="FFFFFF"/>
              </a:solidFill>
              <a:latin typeface="+mj-lt"/>
              <a:ea typeface="Arial Unicode MS" pitchFamily="2"/>
              <a:cs typeface="Arial" pitchFamily="34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1"/>
          </p:nvPr>
        </p:nvSpPr>
        <p:spPr>
          <a:xfrm>
            <a:off x="642789" y="1412776"/>
            <a:ext cx="7756163" cy="720081"/>
          </a:xfrm>
        </p:spPr>
        <p:txBody>
          <a:bodyPr/>
          <a:lstStyle/>
          <a:p>
            <a:r>
              <a:rPr lang="de-DE" sz="3000" dirty="0"/>
              <a:t>Situation in Deutschland</a:t>
            </a:r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395288" y="6313488"/>
            <a:ext cx="6841008" cy="21113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 smtClean="0">
                <a:solidFill>
                  <a:srgbClr val="918F90"/>
                </a:solidFill>
              </a:rPr>
              <a:t>Quelle: </a:t>
            </a:r>
            <a:r>
              <a:rPr lang="de-DE" sz="900" dirty="0">
                <a:solidFill>
                  <a:srgbClr val="918F90"/>
                </a:solidFill>
              </a:rPr>
              <a:t>Die Drogenbeauftragte der Bundesregierung Bundesministerium für </a:t>
            </a:r>
            <a:r>
              <a:rPr lang="de-DE" sz="900" dirty="0" smtClean="0">
                <a:solidFill>
                  <a:srgbClr val="918F90"/>
                </a:solidFill>
              </a:rPr>
              <a:t>Gesundheit </a:t>
            </a:r>
            <a:r>
              <a:rPr lang="de-DE" sz="900" dirty="0">
                <a:solidFill>
                  <a:srgbClr val="918F90"/>
                </a:solidFill>
              </a:rPr>
              <a:t>2011, S. </a:t>
            </a:r>
            <a:r>
              <a:rPr lang="de-DE" sz="900" dirty="0" smtClean="0">
                <a:solidFill>
                  <a:srgbClr val="918F90"/>
                </a:solidFill>
              </a:rPr>
              <a:t>10 </a:t>
            </a:r>
            <a:r>
              <a:rPr lang="de-DE" sz="900" dirty="0">
                <a:solidFill>
                  <a:srgbClr val="918F90"/>
                </a:solidFill>
              </a:rPr>
              <a:t>und 2013, S</a:t>
            </a:r>
            <a:r>
              <a:rPr lang="de-DE" sz="900" dirty="0" smtClean="0">
                <a:solidFill>
                  <a:srgbClr val="918F90"/>
                </a:solidFill>
              </a:rPr>
              <a:t>. </a:t>
            </a:r>
            <a:r>
              <a:rPr lang="de-DE" sz="900" dirty="0">
                <a:solidFill>
                  <a:srgbClr val="918F90"/>
                </a:solidFill>
              </a:rPr>
              <a:t>17, </a:t>
            </a:r>
            <a:r>
              <a:rPr lang="de-DE" sz="900" dirty="0" smtClean="0">
                <a:solidFill>
                  <a:srgbClr val="918F90"/>
                </a:solidFill>
              </a:rPr>
              <a:t>24, 28</a:t>
            </a:r>
            <a:r>
              <a:rPr lang="de-DE" sz="900" dirty="0">
                <a:solidFill>
                  <a:srgbClr val="918F90"/>
                </a:solidFill>
              </a:rPr>
              <a:t>, 44</a:t>
            </a:r>
          </a:p>
        </p:txBody>
      </p:sp>
    </p:spTree>
    <p:extLst>
      <p:ext uri="{BB962C8B-B14F-4D97-AF65-F5344CB8AC3E}">
        <p14:creationId xmlns:p14="http://schemas.microsoft.com/office/powerpoint/2010/main" val="428576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784976" cy="1008112"/>
          </a:xfrm>
        </p:spPr>
        <p:txBody>
          <a:bodyPr/>
          <a:lstStyle/>
          <a:p>
            <a:r>
              <a:rPr lang="de-DE" sz="3500" dirty="0"/>
              <a:t>SUCHT im betrieblichen Umfeld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>
          <a:xfrm>
            <a:off x="179512" y="2708920"/>
            <a:ext cx="8784976" cy="3456384"/>
          </a:xfrm>
        </p:spPr>
        <p:txBody>
          <a:bodyPr/>
          <a:lstStyle/>
          <a:p>
            <a:pPr marL="361799" lvl="0" indent="-361799" hangingPunct="1">
              <a:spcBef>
                <a:spcPts val="0"/>
              </a:spcBef>
              <a:spcAft>
                <a:spcPts val="1199"/>
              </a:spcAft>
              <a:buNone/>
            </a:pPr>
            <a:r>
              <a:rPr lang="de-DE" sz="2000" dirty="0">
                <a:latin typeface="+mj-lt"/>
                <a:ea typeface="Arial Unicode MS" pitchFamily="2"/>
                <a:cs typeface="Arial" pitchFamily="2"/>
              </a:rPr>
              <a:t>Es wird geschätzt, dass</a:t>
            </a:r>
          </a:p>
          <a:p>
            <a:pPr marL="266700" lvl="0" indent="-266700" hangingPunct="1">
              <a:spcBef>
                <a:spcPts val="0"/>
              </a:spcBef>
              <a:spcAft>
                <a:spcPts val="1199"/>
              </a:spcAft>
              <a:buSzPct val="45000"/>
              <a:buFont typeface="StarSymbol"/>
              <a:buChar char="●"/>
            </a:pPr>
            <a:r>
              <a:rPr lang="de-DE" sz="2000" dirty="0">
                <a:latin typeface="+mj-lt"/>
                <a:ea typeface="Arial Unicode MS" pitchFamily="2"/>
                <a:cs typeface="Arial" pitchFamily="2"/>
              </a:rPr>
              <a:t>ca. 10% aller Beschäftigten Alkohol in missbräuchlicher Weise konsumieren.</a:t>
            </a:r>
          </a:p>
          <a:p>
            <a:pPr marL="266700" lvl="0" indent="-266700" hangingPunct="1">
              <a:spcBef>
                <a:spcPts val="0"/>
              </a:spcBef>
              <a:spcAft>
                <a:spcPts val="1199"/>
              </a:spcAft>
              <a:buSzPct val="45000"/>
              <a:buFont typeface="StarSymbol"/>
              <a:buChar char="●"/>
            </a:pPr>
            <a:r>
              <a:rPr lang="de-DE" sz="2000" dirty="0">
                <a:latin typeface="+mj-lt"/>
                <a:ea typeface="Arial Unicode MS" pitchFamily="2"/>
                <a:cs typeface="Arial" pitchFamily="2"/>
              </a:rPr>
              <a:t>weitere 5% aller Beschäftigten als alkoholabhängig gelten.</a:t>
            </a:r>
          </a:p>
          <a:p>
            <a:pPr marL="266700" lvl="0" indent="-266700" hangingPunct="1">
              <a:spcBef>
                <a:spcPts val="0"/>
              </a:spcBef>
              <a:spcAft>
                <a:spcPts val="1199"/>
              </a:spcAft>
              <a:buSzPct val="45000"/>
              <a:buFont typeface="StarSymbol"/>
              <a:buChar char="●"/>
            </a:pPr>
            <a:r>
              <a:rPr lang="de-DE" sz="2000" dirty="0">
                <a:latin typeface="+mj-lt"/>
                <a:ea typeface="Arial Unicode MS" pitchFamily="2"/>
                <a:cs typeface="Arial" pitchFamily="2"/>
              </a:rPr>
              <a:t>15% bis 30% aller Arbeitsunfälle alkoholbedingt sind.</a:t>
            </a:r>
          </a:p>
          <a:p>
            <a:pPr marL="266700" lvl="0" indent="-266700" hangingPunct="1">
              <a:spcBef>
                <a:spcPts val="0"/>
              </a:spcBef>
              <a:spcAft>
                <a:spcPts val="1199"/>
              </a:spcAft>
              <a:buSzPct val="45000"/>
              <a:buFont typeface="StarSymbol"/>
              <a:buChar char="●"/>
            </a:pPr>
            <a:r>
              <a:rPr lang="de-DE" sz="2000" dirty="0">
                <a:latin typeface="+mj-lt"/>
                <a:ea typeface="Arial Unicode MS" pitchFamily="2"/>
                <a:cs typeface="Arial" pitchFamily="2"/>
              </a:rPr>
              <a:t>1% bis 2% der Beschäftigten als medikamentenabhängig angesehen werden können.</a:t>
            </a:r>
          </a:p>
          <a:p>
            <a:pPr marL="266700" lvl="0" indent="-266700" hangingPunct="1">
              <a:spcBef>
                <a:spcPts val="0"/>
              </a:spcBef>
              <a:spcAft>
                <a:spcPts val="1199"/>
              </a:spcAft>
              <a:buSzPct val="45000"/>
              <a:buFont typeface="StarSymbol"/>
              <a:buChar char="●"/>
            </a:pPr>
            <a:r>
              <a:rPr lang="de-DE" sz="2000" dirty="0" smtClean="0">
                <a:latin typeface="+mj-lt"/>
                <a:ea typeface="Arial Unicode MS" pitchFamily="2"/>
                <a:cs typeface="Arial" pitchFamily="2"/>
              </a:rPr>
              <a:t>34</a:t>
            </a:r>
            <a:r>
              <a:rPr lang="de-DE" sz="2000" dirty="0">
                <a:latin typeface="+mj-lt"/>
                <a:ea typeface="Arial Unicode MS" pitchFamily="2"/>
                <a:cs typeface="Arial" pitchFamily="2"/>
              </a:rPr>
              <a:t>% aller Männer zwischen 18 und 64 Jahren und 26% der gleichaltrigen Frauen regelmäßig rauchen</a:t>
            </a:r>
            <a:r>
              <a:rPr lang="de-DE" sz="2000" dirty="0" smtClean="0">
                <a:latin typeface="+mj-lt"/>
                <a:ea typeface="Arial Unicode MS" pitchFamily="2"/>
                <a:cs typeface="Arial" pitchFamily="2"/>
              </a:rPr>
              <a:t>.</a:t>
            </a:r>
            <a:endParaRPr lang="de-DE" sz="2000" dirty="0">
              <a:latin typeface="+mj-lt"/>
              <a:ea typeface="Arial Unicode MS" pitchFamily="2"/>
              <a:cs typeface="Arial" pitchFamily="2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39552" y="1772816"/>
            <a:ext cx="8064896" cy="707886"/>
          </a:xfrm>
          <a:prstGeom prst="rect">
            <a:avLst/>
          </a:prstGeom>
          <a:ln>
            <a:solidFill>
              <a:srgbClr val="FDD205"/>
            </a:solidFill>
          </a:ln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Suchtprobleme spielen in der Arbeitswelt eine größere Rolle als oft angenommen.</a:t>
            </a:r>
            <a:endParaRPr lang="de-DE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467296" y="6313488"/>
            <a:ext cx="7993136" cy="21113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 smtClean="0">
                <a:solidFill>
                  <a:srgbClr val="918F90"/>
                </a:solidFill>
              </a:rPr>
              <a:t>Quelle: </a:t>
            </a:r>
            <a:r>
              <a:rPr lang="de-DE" sz="900" dirty="0">
                <a:solidFill>
                  <a:srgbClr val="918F90"/>
                </a:solidFill>
              </a:rPr>
              <a:t>Die Drogenbeauftragte der Bundesregierung 2011, S. 10; Statistisches Bundesamt </a:t>
            </a:r>
            <a:r>
              <a:rPr lang="de-DE" sz="900" dirty="0" smtClean="0">
                <a:solidFill>
                  <a:srgbClr val="918F90"/>
                </a:solidFill>
              </a:rPr>
              <a:t>2009; Jahrbuch </a:t>
            </a:r>
            <a:r>
              <a:rPr lang="de-DE" sz="900" dirty="0">
                <a:solidFill>
                  <a:srgbClr val="918F90"/>
                </a:solidFill>
              </a:rPr>
              <a:t>Sucht 2015</a:t>
            </a:r>
          </a:p>
        </p:txBody>
      </p:sp>
    </p:spTree>
    <p:extLst>
      <p:ext uri="{BB962C8B-B14F-4D97-AF65-F5344CB8AC3E}">
        <p14:creationId xmlns:p14="http://schemas.microsoft.com/office/powerpoint/2010/main" val="271938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0"/>
          </p:nvPr>
        </p:nvSpPr>
        <p:spPr>
          <a:xfrm>
            <a:off x="4644008" y="1916832"/>
            <a:ext cx="3960439" cy="5040560"/>
          </a:xfrm>
        </p:spPr>
        <p:txBody>
          <a:bodyPr/>
          <a:lstStyle/>
          <a:p>
            <a:pPr hangingPunct="1">
              <a:spcBef>
                <a:spcPts val="0"/>
              </a:spcBef>
              <a:spcAft>
                <a:spcPts val="201"/>
              </a:spcAft>
              <a:buSzPct val="100000"/>
            </a:pPr>
            <a:r>
              <a:rPr lang="de-DE" sz="1400" dirty="0" smtClean="0">
                <a:solidFill>
                  <a:srgbClr val="7F7F7F"/>
                </a:solidFill>
                <a:latin typeface="+mj-lt"/>
                <a:ea typeface="Arial Unicode MS" pitchFamily="2"/>
                <a:cs typeface="Arial" pitchFamily="34"/>
              </a:rPr>
              <a:t>ursächlich </a:t>
            </a:r>
            <a:r>
              <a:rPr lang="de-DE" sz="14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34"/>
              </a:rPr>
              <a:t>für die Entstehung und die Verschlimmerung von mehr als 40 meist chronischen Krankheiten:</a:t>
            </a:r>
          </a:p>
          <a:p>
            <a:pPr marL="539750" lvl="1" indent="-182563" hangingPunct="1">
              <a:spcBef>
                <a:spcPts val="0"/>
              </a:spcBef>
              <a:spcAft>
                <a:spcPts val="201"/>
              </a:spcAft>
              <a:buSzPct val="100000"/>
            </a:pPr>
            <a:r>
              <a:rPr lang="de-DE" sz="13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30% aller Krebsarten,</a:t>
            </a:r>
          </a:p>
          <a:p>
            <a:pPr marL="539750" lvl="1" indent="-182563" hangingPunct="1">
              <a:spcBef>
                <a:spcPts val="0"/>
              </a:spcBef>
              <a:spcAft>
                <a:spcPts val="201"/>
              </a:spcAft>
              <a:buSzPct val="100000"/>
            </a:pPr>
            <a:r>
              <a:rPr lang="de-DE" sz="13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30% aller Herzerkrankungen,</a:t>
            </a:r>
          </a:p>
          <a:p>
            <a:pPr marL="539750" lvl="1" indent="-182563" hangingPunct="1">
              <a:spcBef>
                <a:spcPts val="0"/>
              </a:spcBef>
              <a:spcAft>
                <a:spcPts val="201"/>
              </a:spcAft>
              <a:buSzPct val="100000"/>
            </a:pPr>
            <a:r>
              <a:rPr lang="de-DE" sz="13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70% aller chronisch obstruktiven Lungenerkrankungen (chronische Bronchitis; Emphysem = fortschreitende Zerstörung der Lunge) und</a:t>
            </a:r>
          </a:p>
          <a:p>
            <a:pPr marL="539750" lvl="1" indent="-182563" hangingPunct="1">
              <a:spcBef>
                <a:spcPts val="0"/>
              </a:spcBef>
              <a:spcAft>
                <a:spcPts val="201"/>
              </a:spcAft>
              <a:buSzPct val="100000"/>
            </a:pPr>
            <a:r>
              <a:rPr lang="de-DE" sz="13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70-90% aller Lungenkrebserkrankungen sind direkte Folgen des Rauchens.</a:t>
            </a:r>
          </a:p>
          <a:p>
            <a:pPr hangingPunct="1">
              <a:spcBef>
                <a:spcPts val="0"/>
              </a:spcBef>
              <a:spcAft>
                <a:spcPts val="201"/>
              </a:spcAft>
              <a:buSzPct val="100000"/>
            </a:pPr>
            <a:r>
              <a:rPr lang="de-DE" sz="14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Täglich sterben etwa 300 Menschen an den Folgen ihres Tabakkonsums.</a:t>
            </a:r>
          </a:p>
          <a:p>
            <a:pPr hangingPunct="1">
              <a:spcBef>
                <a:spcPts val="0"/>
              </a:spcBef>
              <a:spcAft>
                <a:spcPts val="201"/>
              </a:spcAft>
              <a:buSzPct val="100000"/>
            </a:pPr>
            <a:r>
              <a:rPr lang="de-DE" sz="14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Durchschnittlich verliert ein Raucher 10 Jahre Lebenszeit.</a:t>
            </a:r>
          </a:p>
          <a:p>
            <a:pPr hangingPunct="1">
              <a:spcBef>
                <a:spcPts val="0"/>
              </a:spcBef>
              <a:spcAft>
                <a:spcPts val="201"/>
              </a:spcAft>
              <a:buSzPct val="100000"/>
            </a:pPr>
            <a:r>
              <a:rPr lang="de-DE" sz="14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Etwa 3.300 Menschen sterben jährlich an den Folgen des Passivrauchens.  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1"/>
          </p:nvPr>
        </p:nvSpPr>
        <p:spPr>
          <a:xfrm>
            <a:off x="503238" y="710637"/>
            <a:ext cx="3804243" cy="792113"/>
          </a:xfrm>
        </p:spPr>
        <p:txBody>
          <a:bodyPr/>
          <a:lstStyle/>
          <a:p>
            <a:pPr lvl="0"/>
            <a:r>
              <a:rPr lang="de-DE" sz="2500" dirty="0" smtClean="0"/>
              <a:t>Alkohol </a:t>
            </a:r>
            <a:br>
              <a:rPr lang="de-DE" sz="2500" dirty="0" smtClean="0"/>
            </a:br>
            <a:r>
              <a:rPr lang="de-DE" sz="2000" dirty="0" smtClean="0">
                <a:solidFill>
                  <a:srgbClr val="7F7F7F"/>
                </a:solidFill>
                <a:ea typeface="Arial Unicode MS" pitchFamily="2"/>
                <a:cs typeface="Arial" pitchFamily="2"/>
              </a:rPr>
              <a:t>= </a:t>
            </a:r>
            <a:r>
              <a:rPr lang="de-DE" sz="2000" dirty="0">
                <a:solidFill>
                  <a:srgbClr val="7F7F7F"/>
                </a:solidFill>
                <a:ea typeface="Arial Unicode MS" pitchFamily="2"/>
                <a:cs typeface="Arial" pitchFamily="2"/>
              </a:rPr>
              <a:t>das am häufigsten konsumierte Suchtmittel in Deutschland</a:t>
            </a:r>
            <a:endParaRPr lang="de-DE" sz="2800" dirty="0">
              <a:solidFill>
                <a:srgbClr val="7F7F7F"/>
              </a:solidFill>
              <a:ea typeface="Arial Unicode MS" pitchFamily="2"/>
              <a:cs typeface="Arial" pitchFamily="2"/>
            </a:endParaRPr>
          </a:p>
          <a:p>
            <a:endParaRPr lang="de-DE" sz="2500" dirty="0" smtClean="0"/>
          </a:p>
          <a:p>
            <a:endParaRPr lang="de-DE" sz="2500" dirty="0"/>
          </a:p>
        </p:txBody>
      </p:sp>
      <p:sp>
        <p:nvSpPr>
          <p:cNvPr id="5" name="Inhaltsplatzhalter 4"/>
          <p:cNvSpPr>
            <a:spLocks noGrp="1"/>
          </p:cNvSpPr>
          <p:nvPr>
            <p:ph idx="12"/>
          </p:nvPr>
        </p:nvSpPr>
        <p:spPr>
          <a:xfrm>
            <a:off x="4644008" y="710639"/>
            <a:ext cx="3804243" cy="558122"/>
          </a:xfrm>
        </p:spPr>
        <p:txBody>
          <a:bodyPr/>
          <a:lstStyle/>
          <a:p>
            <a:pPr lvl="0"/>
            <a:r>
              <a:rPr lang="de-DE" sz="2500" dirty="0" smtClean="0"/>
              <a:t>Rauchen </a:t>
            </a:r>
            <a:br>
              <a:rPr lang="de-DE" sz="2500" dirty="0" smtClean="0"/>
            </a:br>
            <a:r>
              <a:rPr lang="de-DE" sz="2000" dirty="0" smtClean="0">
                <a:solidFill>
                  <a:srgbClr val="7F7F7F"/>
                </a:solidFill>
                <a:ea typeface="Arial Unicode MS" pitchFamily="2"/>
                <a:cs typeface="Arial" pitchFamily="2"/>
              </a:rPr>
              <a:t>= </a:t>
            </a:r>
            <a:r>
              <a:rPr lang="de-DE" sz="2000" dirty="0">
                <a:solidFill>
                  <a:srgbClr val="7F7F7F"/>
                </a:solidFill>
                <a:ea typeface="Arial Unicode MS" pitchFamily="2"/>
                <a:cs typeface="Arial" pitchFamily="2"/>
              </a:rPr>
              <a:t>das größte vermeidbare Gesundheitsrisiko</a:t>
            </a:r>
          </a:p>
          <a:p>
            <a:endParaRPr lang="de-DE" sz="2500" dirty="0" smtClean="0"/>
          </a:p>
          <a:p>
            <a:endParaRPr lang="de-DE" sz="2500" dirty="0"/>
          </a:p>
        </p:txBody>
      </p:sp>
      <p:sp>
        <p:nvSpPr>
          <p:cNvPr id="6" name="Inhaltsplatzhalter 5"/>
          <p:cNvSpPr>
            <a:spLocks noGrp="1"/>
          </p:cNvSpPr>
          <p:nvPr>
            <p:ph idx="13"/>
          </p:nvPr>
        </p:nvSpPr>
        <p:spPr>
          <a:xfrm>
            <a:off x="503238" y="1916832"/>
            <a:ext cx="3908279" cy="4320480"/>
          </a:xfrm>
        </p:spPr>
        <p:txBody>
          <a:bodyPr/>
          <a:lstStyle/>
          <a:p>
            <a:pPr hangingPunct="1">
              <a:spcBef>
                <a:spcPts val="0"/>
              </a:spcBef>
              <a:spcAft>
                <a:spcPts val="201"/>
              </a:spcAft>
              <a:buSzPct val="100000"/>
            </a:pPr>
            <a:r>
              <a:rPr lang="de-DE" sz="1400" dirty="0" smtClean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ursächlicher </a:t>
            </a:r>
            <a:r>
              <a:rPr lang="de-DE" sz="14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Faktor für mehr als 60 Krankheitsarten</a:t>
            </a:r>
          </a:p>
          <a:p>
            <a:pPr hangingPunct="1">
              <a:spcBef>
                <a:spcPts val="0"/>
              </a:spcBef>
              <a:spcAft>
                <a:spcPts val="201"/>
              </a:spcAft>
              <a:buSzPct val="100000"/>
            </a:pPr>
            <a:r>
              <a:rPr lang="de-DE" sz="14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10-20 Jahre verkürzte Lebenszeit durch Alkoholmissbrauch</a:t>
            </a:r>
          </a:p>
          <a:p>
            <a:pPr hangingPunct="1">
              <a:spcBef>
                <a:spcPts val="0"/>
              </a:spcBef>
              <a:spcAft>
                <a:spcPts val="201"/>
              </a:spcAft>
              <a:buSzPct val="100000"/>
            </a:pPr>
            <a:r>
              <a:rPr lang="de-DE" sz="14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dritthöchstes Risiko für vorzeitigen Tod in Europa</a:t>
            </a:r>
          </a:p>
          <a:p>
            <a:pPr hangingPunct="1">
              <a:spcBef>
                <a:spcPts val="0"/>
              </a:spcBef>
              <a:spcAft>
                <a:spcPts val="201"/>
              </a:spcAft>
              <a:buSzPct val="100000"/>
            </a:pPr>
            <a:r>
              <a:rPr lang="de-DE" sz="14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Jeder vierte Mann in Deutschland zwischen 35 bis 65 Jahren stirbt an den Folgen von Alkoholkonsum.</a:t>
            </a:r>
          </a:p>
          <a:p>
            <a:pPr hangingPunct="1">
              <a:spcBef>
                <a:spcPts val="0"/>
              </a:spcBef>
              <a:spcAft>
                <a:spcPts val="201"/>
              </a:spcAft>
              <a:buSzPct val="100000"/>
            </a:pPr>
            <a:r>
              <a:rPr lang="de-DE" sz="14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Die Diagnoseklasse F10 (ICD-10) „Psychische und Verhaltensstörungen durch Alkohol“ ist bei Männern nach Herzkrankheit der zweithäufigste Behandlungsanlass in Krankenhäusern.</a:t>
            </a:r>
          </a:p>
          <a:p>
            <a:pPr hangingPunct="1">
              <a:spcBef>
                <a:spcPts val="0"/>
              </a:spcBef>
              <a:spcAft>
                <a:spcPts val="201"/>
              </a:spcAft>
              <a:buSzPct val="100000"/>
            </a:pPr>
            <a:r>
              <a:rPr lang="de-DE" sz="14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Alkoholkonsum erhöht beim langfristigem Konsum das Krebsrisiko (Rachen-, Kehlkopf-, Speiseröhren- und Leberkrebs</a:t>
            </a:r>
            <a:r>
              <a:rPr lang="de-DE" sz="1400" dirty="0" smtClean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).</a:t>
            </a:r>
            <a:endParaRPr lang="de-DE" sz="1400" dirty="0">
              <a:solidFill>
                <a:srgbClr val="7F7F7F"/>
              </a:solidFill>
              <a:latin typeface="+mj-lt"/>
              <a:ea typeface="Arial Unicode MS" pitchFamily="2"/>
              <a:cs typeface="Arial" pitchFamily="2"/>
            </a:endParaRPr>
          </a:p>
          <a:p>
            <a:pPr hangingPunct="1">
              <a:spcBef>
                <a:spcPts val="0"/>
              </a:spcBef>
              <a:spcAft>
                <a:spcPts val="201"/>
              </a:spcAft>
              <a:buSzPct val="100000"/>
            </a:pPr>
            <a:r>
              <a:rPr lang="de-DE" sz="14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Alkoholkonsum erhöht das Risiko für Depressionen, Suizid, Gewalttaten und </a:t>
            </a:r>
            <a:r>
              <a:rPr lang="de-DE" sz="1400" dirty="0" smtClean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Unfälle.</a:t>
            </a:r>
            <a:endParaRPr lang="de-DE" sz="1400" dirty="0">
              <a:solidFill>
                <a:srgbClr val="7F7F7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912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841598"/>
            <a:ext cx="8784976" cy="715194"/>
          </a:xfrm>
        </p:spPr>
        <p:txBody>
          <a:bodyPr/>
          <a:lstStyle/>
          <a:p>
            <a:r>
              <a:rPr lang="de-DE" sz="3000" dirty="0"/>
              <a:t>Die Kosten</a:t>
            </a:r>
            <a:br>
              <a:rPr lang="de-DE" sz="3000" dirty="0"/>
            </a:b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0"/>
          </p:nvPr>
        </p:nvSpPr>
        <p:spPr>
          <a:xfrm>
            <a:off x="4645025" y="2276871"/>
            <a:ext cx="3804243" cy="3388214"/>
          </a:xfrm>
        </p:spPr>
        <p:txBody>
          <a:bodyPr/>
          <a:lstStyle/>
          <a:p>
            <a:pPr hangingPunct="1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de-DE" sz="14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mehr als 33 Mrd. € sind direkte und indirekte Kosten des Tabakkonsums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de-DE" sz="14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8,7 Mrd. € tabakbedingte direkte Krankheitskosten: 45% ambulante und 33% stationäre Behandlungen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de-DE" sz="14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40% der Krankheitskosten sind auf tabakbedingte Krebserkrankungen zurückzuführen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de-DE" sz="14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24,9 Mrd. € indirekte Krankheitskosten: 76% aufgrund vorzeitiger Mortalität, 12% durch Frühverrentungen, 11% durch Arbeitsunfähigkeiten, 0,1% Verluste durch Zigarettenpausen </a:t>
            </a:r>
            <a:r>
              <a:rPr lang="de-DE" sz="1400" dirty="0" smtClean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etc.</a:t>
            </a:r>
            <a:endParaRPr lang="de-DE" sz="1400" dirty="0">
              <a:solidFill>
                <a:srgbClr val="7F7F7F"/>
              </a:solidFill>
              <a:latin typeface="+mj-lt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1"/>
          </p:nvPr>
        </p:nvSpPr>
        <p:spPr>
          <a:xfrm>
            <a:off x="467544" y="1628800"/>
            <a:ext cx="3804243" cy="792113"/>
          </a:xfrm>
        </p:spPr>
        <p:txBody>
          <a:bodyPr/>
          <a:lstStyle/>
          <a:p>
            <a:r>
              <a:rPr lang="de-DE" dirty="0"/>
              <a:t>Alkohol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2"/>
          </p:nvPr>
        </p:nvSpPr>
        <p:spPr>
          <a:xfrm>
            <a:off x="4644008" y="1628800"/>
            <a:ext cx="3804243" cy="792113"/>
          </a:xfrm>
        </p:spPr>
        <p:txBody>
          <a:bodyPr/>
          <a:lstStyle/>
          <a:p>
            <a:r>
              <a:rPr lang="de-DE" dirty="0"/>
              <a:t>Rauchen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3"/>
          </p:nvPr>
        </p:nvSpPr>
        <p:spPr>
          <a:xfrm>
            <a:off x="484011" y="2276872"/>
            <a:ext cx="3804243" cy="3388214"/>
          </a:xfrm>
        </p:spPr>
        <p:txBody>
          <a:bodyPr/>
          <a:lstStyle/>
          <a:p>
            <a:pPr hangingPunct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</a:pPr>
            <a:r>
              <a:rPr lang="de-DE" sz="14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26,7 Mrd. € volkswirtschaftlicher Schaden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</a:pPr>
            <a:r>
              <a:rPr lang="de-DE" sz="14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10,0 Mrd. € direkte Krankheitskosten: 36% ambulante und 27% stationäre Behandlungen, 19% Kosten durch Sachschäden/Verkehrsunfälle, 18% durch Rettungsdienste, Gesundheitsschutz etc.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</a:pPr>
            <a:r>
              <a:rPr lang="de-DE" sz="14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16,7 Mrd. € durch indirekte Kosten (Ressourcenverluste): 69% durch Ausfall der Arbeitsleistung aufgrund vorzeitigen Todes, 20% wegen Frühverrentung, 10% aufgrund von </a:t>
            </a:r>
            <a:r>
              <a:rPr lang="de-DE" sz="1400" dirty="0" smtClean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Arbeits- </a:t>
            </a:r>
            <a:r>
              <a:rPr lang="de-DE" sz="14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und Erwerbsunfähigkeit und 1% sind auf den Arbeitsleistungsausfall durch Rehabilitation zurückzuführen.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</a:pPr>
            <a:r>
              <a:rPr lang="de-DE" sz="1400" dirty="0">
                <a:solidFill>
                  <a:srgbClr val="7F7F7F"/>
                </a:solidFill>
                <a:latin typeface="+mj-lt"/>
                <a:ea typeface="Arial Unicode MS" pitchFamily="2"/>
                <a:cs typeface="Arial" pitchFamily="2"/>
              </a:rPr>
              <a:t>Fast 50 Prozent der europaweit 125 Mrd. Euro sozialer Kosten sind auf  Produktivitätsverluste in Zusammenhang mit Alkoholkonsum zurückzuführen.</a:t>
            </a:r>
          </a:p>
          <a:p>
            <a:endParaRPr lang="de-DE" sz="1400" dirty="0">
              <a:latin typeface="+mj-lt"/>
            </a:endParaRP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467296" y="6309320"/>
            <a:ext cx="7273056" cy="21113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 smtClean="0">
                <a:solidFill>
                  <a:srgbClr val="918F90"/>
                </a:solidFill>
              </a:rPr>
              <a:t>Quelle: </a:t>
            </a:r>
            <a:r>
              <a:rPr lang="de-DE" sz="900" dirty="0">
                <a:solidFill>
                  <a:srgbClr val="918F90"/>
                </a:solidFill>
              </a:rPr>
              <a:t>Adams &amp; </a:t>
            </a:r>
            <a:r>
              <a:rPr lang="de-DE" sz="900" dirty="0" err="1">
                <a:solidFill>
                  <a:srgbClr val="918F90"/>
                </a:solidFill>
              </a:rPr>
              <a:t>Effertz</a:t>
            </a:r>
            <a:r>
              <a:rPr lang="de-DE" sz="900" dirty="0">
                <a:solidFill>
                  <a:srgbClr val="918F90"/>
                </a:solidFill>
              </a:rPr>
              <a:t> 2009; Adams </a:t>
            </a:r>
            <a:r>
              <a:rPr lang="de-DE" sz="900" dirty="0" smtClean="0">
                <a:solidFill>
                  <a:srgbClr val="918F90"/>
                </a:solidFill>
              </a:rPr>
              <a:t>&amp; </a:t>
            </a:r>
            <a:r>
              <a:rPr lang="de-DE" sz="900" dirty="0" err="1">
                <a:solidFill>
                  <a:srgbClr val="918F90"/>
                </a:solidFill>
              </a:rPr>
              <a:t>Effertz</a:t>
            </a:r>
            <a:r>
              <a:rPr lang="de-DE" sz="900" dirty="0">
                <a:solidFill>
                  <a:srgbClr val="918F90"/>
                </a:solidFill>
              </a:rPr>
              <a:t> 2011, Die Drogenbeauftragte der Bundesregierung </a:t>
            </a:r>
            <a:r>
              <a:rPr lang="de-DE" sz="900" dirty="0" smtClean="0">
                <a:solidFill>
                  <a:srgbClr val="918F90"/>
                </a:solidFill>
              </a:rPr>
              <a:t>2013, </a:t>
            </a:r>
            <a:r>
              <a:rPr lang="de-DE" sz="900" dirty="0">
                <a:solidFill>
                  <a:srgbClr val="918F90"/>
                </a:solidFill>
              </a:rPr>
              <a:t>S. 64 </a:t>
            </a:r>
          </a:p>
        </p:txBody>
      </p:sp>
    </p:spTree>
    <p:extLst>
      <p:ext uri="{BB962C8B-B14F-4D97-AF65-F5344CB8AC3E}">
        <p14:creationId xmlns:p14="http://schemas.microsoft.com/office/powerpoint/2010/main" val="223714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784976" cy="1008112"/>
          </a:xfrm>
        </p:spPr>
        <p:txBody>
          <a:bodyPr/>
          <a:lstStyle/>
          <a:p>
            <a:r>
              <a:rPr lang="de-DE" sz="3500" dirty="0"/>
              <a:t>Behandlungsanlässe (2012</a:t>
            </a:r>
            <a:r>
              <a:rPr lang="de-DE" sz="3500" dirty="0" smtClean="0"/>
              <a:t>)</a:t>
            </a:r>
            <a:endParaRPr lang="de-DE" sz="3500" dirty="0"/>
          </a:p>
        </p:txBody>
      </p:sp>
      <p:graphicFrame>
        <p:nvGraphicFramePr>
          <p:cNvPr id="4" name="Diagramm 4"/>
          <p:cNvGraphicFramePr/>
          <p:nvPr>
            <p:extLst>
              <p:ext uri="{D42A27DB-BD31-4B8C-83A1-F6EECF244321}">
                <p14:modId xmlns:p14="http://schemas.microsoft.com/office/powerpoint/2010/main" val="1518206407"/>
              </p:ext>
            </p:extLst>
          </p:nvPr>
        </p:nvGraphicFramePr>
        <p:xfrm>
          <a:off x="611560" y="1844824"/>
          <a:ext cx="7776048" cy="4392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Untertitel 2"/>
          <p:cNvSpPr txBox="1">
            <a:spLocks/>
          </p:cNvSpPr>
          <p:nvPr/>
        </p:nvSpPr>
        <p:spPr>
          <a:xfrm>
            <a:off x="467296" y="6314207"/>
            <a:ext cx="7273056" cy="21113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 smtClean="0">
                <a:solidFill>
                  <a:srgbClr val="918F90"/>
                </a:solidFill>
              </a:rPr>
              <a:t>Quelle: </a:t>
            </a:r>
            <a:r>
              <a:rPr lang="de-DE" sz="900" dirty="0">
                <a:solidFill>
                  <a:srgbClr val="918F90"/>
                </a:solidFill>
              </a:rPr>
              <a:t>Institut für Therapieforschung (IFT) 2013, S.55</a:t>
            </a:r>
          </a:p>
        </p:txBody>
      </p:sp>
    </p:spTree>
    <p:extLst>
      <p:ext uri="{BB962C8B-B14F-4D97-AF65-F5344CB8AC3E}">
        <p14:creationId xmlns:p14="http://schemas.microsoft.com/office/powerpoint/2010/main" val="72793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2697</Words>
  <Application>Microsoft Office PowerPoint</Application>
  <PresentationFormat>Bildschirmpräsentation (4:3)</PresentationFormat>
  <Paragraphs>342</Paragraphs>
  <Slides>32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52" baseType="lpstr">
      <vt:lpstr>Arial Unicode MS</vt:lpstr>
      <vt:lpstr>Arial</vt:lpstr>
      <vt:lpstr>Calibri</vt:lpstr>
      <vt:lpstr>StarSymbol</vt:lpstr>
      <vt:lpstr>Tahoma</vt:lpstr>
      <vt:lpstr>Times New Roman</vt:lpstr>
      <vt:lpstr>14_Benutzerdefiniertes Design</vt:lpstr>
      <vt:lpstr>Benutzerdefiniertes Design</vt:lpstr>
      <vt:lpstr>9_Benutzerdefiniertes Design</vt:lpstr>
      <vt:lpstr>7_Benutzerdefiniertes Design</vt:lpstr>
      <vt:lpstr>5_Benutzerdefiniertes Design</vt:lpstr>
      <vt:lpstr>6_Benutzerdefiniertes Design</vt:lpstr>
      <vt:lpstr>8_Benutzerdefiniertes Design</vt:lpstr>
      <vt:lpstr>1_Benutzerdefiniertes Design</vt:lpstr>
      <vt:lpstr>2_Benutzerdefiniertes Design</vt:lpstr>
      <vt:lpstr>13_Benutzerdefiniertes Design</vt:lpstr>
      <vt:lpstr>4_Benutzerdefiniertes Design</vt:lpstr>
      <vt:lpstr>10_Benutzerdefiniertes Design</vt:lpstr>
      <vt:lpstr>12_Benutzerdefiniertes Design</vt:lpstr>
      <vt:lpstr>Microsoft Excel Chart</vt:lpstr>
      <vt:lpstr>Sucht</vt:lpstr>
      <vt:lpstr>PowerPoint-Präsentation</vt:lpstr>
      <vt:lpstr>PowerPoint-Präsentation</vt:lpstr>
      <vt:lpstr>Zahlen, Daten, Fakten …</vt:lpstr>
      <vt:lpstr>PowerPoint-Präsentation</vt:lpstr>
      <vt:lpstr>SUCHT im betrieblichen Umfeld</vt:lpstr>
      <vt:lpstr>PowerPoint-Präsentation</vt:lpstr>
      <vt:lpstr>Die Kosten </vt:lpstr>
      <vt:lpstr>Behandlungsanlässe (2012)</vt:lpstr>
      <vt:lpstr>Alkoholkonsum</vt:lpstr>
      <vt:lpstr>Was wird konsumiert?</vt:lpstr>
      <vt:lpstr>Konsumklassen</vt:lpstr>
      <vt:lpstr>Wann wird es gefährlich…</vt:lpstr>
      <vt:lpstr>Alkoholkonsum im Vergleich Ergebnisse der Studie "Gesundheit in Deutschland aktuell 2010" (GEDA)</vt:lpstr>
      <vt:lpstr>Alkoholkonsum und Rauchen gehen häufig Hand in Hand</vt:lpstr>
      <vt:lpstr>Entwicklung des Tabakkonsums</vt:lpstr>
      <vt:lpstr>Raucherverhalten in Deutschland</vt:lpstr>
      <vt:lpstr>Was kann der Betrieb tun?</vt:lpstr>
      <vt:lpstr>Arbeitsbedingungen, die die Sucht fördern können</vt:lpstr>
      <vt:lpstr>Rechtsgrundlagen (Auszugsweise)</vt:lpstr>
      <vt:lpstr>Suchtprävention – Ziele</vt:lpstr>
      <vt:lpstr>Rauchfreier Betrieb</vt:lpstr>
      <vt:lpstr>Null Promille am Arbeitsplatz</vt:lpstr>
      <vt:lpstr>Maßnahmenkatalog (Auszug)</vt:lpstr>
      <vt:lpstr>Tatsachen schafft man nicht dadurch aus der Welt, dass man sie ignoriert.  Jean Cocteau, Französischer Dichter und Maler 1889 - 1963</vt:lpstr>
      <vt:lpstr>Sprechen Sie das Problem an!</vt:lpstr>
      <vt:lpstr>z.B. im Mitarbeitergespräch</vt:lpstr>
      <vt:lpstr>PowerPoint-Präsentation</vt:lpstr>
      <vt:lpstr>Suchtprävention im Überblick</vt:lpstr>
      <vt:lpstr>Betriebs-/Dienstvereinbarung</vt:lpstr>
      <vt:lpstr>Quellen </vt:lpstr>
      <vt:lpstr>Quellen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Magdalena Ilieva</dc:creator>
  <cp:lastModifiedBy>Kirsten Hobbensiefken</cp:lastModifiedBy>
  <cp:revision>46</cp:revision>
  <cp:lastPrinted>2016-02-26T15:45:19Z</cp:lastPrinted>
  <dcterms:created xsi:type="dcterms:W3CDTF">2016-01-18T17:36:31Z</dcterms:created>
  <dcterms:modified xsi:type="dcterms:W3CDTF">2016-04-12T07:16:47Z</dcterms:modified>
</cp:coreProperties>
</file>